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1"/>
  </p:notesMasterIdLst>
  <p:handoutMasterIdLst>
    <p:handoutMasterId r:id="rId132"/>
  </p:handoutMasterIdLst>
  <p:sldIdLst>
    <p:sldId id="423" r:id="rId2"/>
    <p:sldId id="705" r:id="rId3"/>
    <p:sldId id="706" r:id="rId4"/>
    <p:sldId id="719" r:id="rId5"/>
    <p:sldId id="842" r:id="rId6"/>
    <p:sldId id="843" r:id="rId7"/>
    <p:sldId id="844" r:id="rId8"/>
    <p:sldId id="845" r:id="rId9"/>
    <p:sldId id="846" r:id="rId10"/>
    <p:sldId id="708" r:id="rId11"/>
    <p:sldId id="709" r:id="rId12"/>
    <p:sldId id="710" r:id="rId13"/>
    <p:sldId id="711" r:id="rId14"/>
    <p:sldId id="712" r:id="rId15"/>
    <p:sldId id="713" r:id="rId16"/>
    <p:sldId id="714" r:id="rId17"/>
    <p:sldId id="715" r:id="rId18"/>
    <p:sldId id="718" r:id="rId19"/>
    <p:sldId id="447" r:id="rId20"/>
    <p:sldId id="723" r:id="rId21"/>
    <p:sldId id="725" r:id="rId22"/>
    <p:sldId id="726" r:id="rId23"/>
    <p:sldId id="727" r:id="rId24"/>
    <p:sldId id="728" r:id="rId25"/>
    <p:sldId id="729" r:id="rId26"/>
    <p:sldId id="730" r:id="rId27"/>
    <p:sldId id="732" r:id="rId28"/>
    <p:sldId id="754" r:id="rId29"/>
    <p:sldId id="752" r:id="rId30"/>
    <p:sldId id="736" r:id="rId31"/>
    <p:sldId id="737" r:id="rId32"/>
    <p:sldId id="762" r:id="rId33"/>
    <p:sldId id="760" r:id="rId34"/>
    <p:sldId id="761" r:id="rId35"/>
    <p:sldId id="753" r:id="rId36"/>
    <p:sldId id="750" r:id="rId37"/>
    <p:sldId id="763" r:id="rId38"/>
    <p:sldId id="751" r:id="rId39"/>
    <p:sldId id="442" r:id="rId40"/>
    <p:sldId id="724" r:id="rId41"/>
    <p:sldId id="443" r:id="rId42"/>
    <p:sldId id="376" r:id="rId43"/>
    <p:sldId id="377" r:id="rId44"/>
    <p:sldId id="378" r:id="rId45"/>
    <p:sldId id="379" r:id="rId46"/>
    <p:sldId id="381" r:id="rId47"/>
    <p:sldId id="385" r:id="rId48"/>
    <p:sldId id="386" r:id="rId49"/>
    <p:sldId id="387" r:id="rId50"/>
    <p:sldId id="395" r:id="rId51"/>
    <p:sldId id="774" r:id="rId52"/>
    <p:sldId id="764" r:id="rId53"/>
    <p:sldId id="801" r:id="rId54"/>
    <p:sldId id="802" r:id="rId55"/>
    <p:sldId id="765" r:id="rId56"/>
    <p:sldId id="766" r:id="rId57"/>
    <p:sldId id="775" r:id="rId58"/>
    <p:sldId id="789" r:id="rId59"/>
    <p:sldId id="790" r:id="rId60"/>
    <p:sldId id="791" r:id="rId61"/>
    <p:sldId id="792" r:id="rId62"/>
    <p:sldId id="793" r:id="rId63"/>
    <p:sldId id="794" r:id="rId64"/>
    <p:sldId id="795" r:id="rId65"/>
    <p:sldId id="796" r:id="rId66"/>
    <p:sldId id="811" r:id="rId67"/>
    <p:sldId id="810" r:id="rId68"/>
    <p:sldId id="812" r:id="rId69"/>
    <p:sldId id="848" r:id="rId70"/>
    <p:sldId id="849" r:id="rId71"/>
    <p:sldId id="797" r:id="rId72"/>
    <p:sldId id="798" r:id="rId73"/>
    <p:sldId id="799" r:id="rId74"/>
    <p:sldId id="800" r:id="rId75"/>
    <p:sldId id="444" r:id="rId76"/>
    <p:sldId id="813" r:id="rId77"/>
    <p:sldId id="814" r:id="rId78"/>
    <p:sldId id="837" r:id="rId79"/>
    <p:sldId id="838" r:id="rId80"/>
    <p:sldId id="815" r:id="rId81"/>
    <p:sldId id="830" r:id="rId82"/>
    <p:sldId id="816" r:id="rId83"/>
    <p:sldId id="817" r:id="rId84"/>
    <p:sldId id="818" r:id="rId85"/>
    <p:sldId id="819" r:id="rId86"/>
    <p:sldId id="445" r:id="rId87"/>
    <p:sldId id="407" r:id="rId88"/>
    <p:sldId id="410" r:id="rId89"/>
    <p:sldId id="412" r:id="rId90"/>
    <p:sldId id="413" r:id="rId91"/>
    <p:sldId id="414" r:id="rId92"/>
    <p:sldId id="415" r:id="rId93"/>
    <p:sldId id="416" r:id="rId94"/>
    <p:sldId id="417" r:id="rId95"/>
    <p:sldId id="839" r:id="rId96"/>
    <p:sldId id="840" r:id="rId97"/>
    <p:sldId id="841" r:id="rId98"/>
    <p:sldId id="859" r:id="rId99"/>
    <p:sldId id="860" r:id="rId100"/>
    <p:sldId id="861" r:id="rId101"/>
    <p:sldId id="878" r:id="rId102"/>
    <p:sldId id="862" r:id="rId103"/>
    <p:sldId id="863" r:id="rId104"/>
    <p:sldId id="864" r:id="rId105"/>
    <p:sldId id="865" r:id="rId106"/>
    <p:sldId id="866" r:id="rId107"/>
    <p:sldId id="867" r:id="rId108"/>
    <p:sldId id="868" r:id="rId109"/>
    <p:sldId id="870" r:id="rId110"/>
    <p:sldId id="871" r:id="rId111"/>
    <p:sldId id="872" r:id="rId112"/>
    <p:sldId id="873" r:id="rId113"/>
    <p:sldId id="874" r:id="rId114"/>
    <p:sldId id="875" r:id="rId115"/>
    <p:sldId id="876" r:id="rId116"/>
    <p:sldId id="492" r:id="rId117"/>
    <p:sldId id="879" r:id="rId118"/>
    <p:sldId id="880" r:id="rId119"/>
    <p:sldId id="493" r:id="rId120"/>
    <p:sldId id="494" r:id="rId121"/>
    <p:sldId id="495" r:id="rId122"/>
    <p:sldId id="496" r:id="rId123"/>
    <p:sldId id="847" r:id="rId124"/>
    <p:sldId id="881" r:id="rId125"/>
    <p:sldId id="505" r:id="rId126"/>
    <p:sldId id="506" r:id="rId127"/>
    <p:sldId id="507" r:id="rId128"/>
    <p:sldId id="882" r:id="rId129"/>
    <p:sldId id="527" r:id="rId130"/>
  </p:sldIdLst>
  <p:sldSz cx="9144000" cy="6858000" type="screen4x3"/>
  <p:notesSz cx="7099300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EBF7FF"/>
    <a:srgbClr val="FFE1FF"/>
    <a:srgbClr val="C9E9FF"/>
    <a:srgbClr val="FFCCFF"/>
    <a:srgbClr val="000099"/>
    <a:srgbClr val="FF3399"/>
    <a:srgbClr val="6600CC"/>
    <a:srgbClr val="339933"/>
    <a:srgbClr val="A19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>
        <p:scale>
          <a:sx n="98" d="100"/>
          <a:sy n="98" d="100"/>
        </p:scale>
        <p:origin x="-356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366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DDB81-B264-4A82-98B5-BC87FE646A43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4D437CE-B86E-4921-ADD9-AC8BA438444C}">
      <dgm:prSet phldrT="[Text]"/>
      <dgm:spPr>
        <a:solidFill>
          <a:srgbClr val="000099"/>
        </a:solidFill>
      </dgm:spPr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rPr>
            <a:t>การบริหารความเสี่ยง</a:t>
          </a:r>
        </a:p>
      </dgm:t>
    </dgm:pt>
    <dgm:pt modelId="{F17CE24D-4A58-4D3E-887A-E61847CD43B7}" type="parTrans" cxnId="{2A7B8F33-BC9F-4130-8265-FFB23C7862D6}">
      <dgm:prSet/>
      <dgm:spPr/>
      <dgm:t>
        <a:bodyPr/>
        <a:lstStyle/>
        <a:p>
          <a:endParaRPr lang="th-TH" b="1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6F7C07DF-A2AA-45D4-AE32-330D01F64547}" type="sibTrans" cxnId="{2A7B8F33-BC9F-4130-8265-FFB23C7862D6}">
      <dgm:prSet/>
      <dgm:spPr/>
      <dgm:t>
        <a:bodyPr/>
        <a:lstStyle/>
        <a:p>
          <a:endParaRPr lang="th-TH" b="1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3FF11F20-80C8-44AB-BC6D-62AAA06349C5}">
      <dgm:prSet phldrT="[Text]" custT="1"/>
      <dgm:spPr>
        <a:solidFill>
          <a:srgbClr val="FFC000"/>
        </a:solidFill>
      </dgm:spPr>
      <dgm:t>
        <a:bodyPr lIns="0" tIns="0" rIns="0" bIns="0"/>
        <a:lstStyle/>
        <a:p>
          <a:r>
            <a:rPr lang="th-TH" sz="2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1.</a:t>
          </a:r>
          <a:br>
            <a:rPr lang="th-TH" sz="2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</a:br>
          <a:r>
            <a:rPr lang="th-TH" sz="2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ด้านกลยุทธ์ </a:t>
          </a:r>
          <a:br>
            <a:rPr lang="th-TH" sz="2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</a:br>
          <a:endParaRPr lang="th-TH" sz="2400" b="1" dirty="0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B1C98059-4548-4791-AC40-A8F0401D8405}" type="parTrans" cxnId="{6CFDE77F-64EB-41D0-8A8F-A4859EED981B}">
      <dgm:prSet/>
      <dgm:spPr>
        <a:solidFill>
          <a:srgbClr val="FFC000"/>
        </a:solidFill>
      </dgm:spPr>
      <dgm:t>
        <a:bodyPr/>
        <a:lstStyle/>
        <a:p>
          <a:endParaRPr lang="th-TH" b="1" dirty="0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AAAB5A54-7894-45BD-9B44-51C5486E884B}" type="sibTrans" cxnId="{6CFDE77F-64EB-41D0-8A8F-A4859EED981B}">
      <dgm:prSet/>
      <dgm:spPr/>
      <dgm:t>
        <a:bodyPr/>
        <a:lstStyle/>
        <a:p>
          <a:endParaRPr lang="th-TH" b="1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BB138EB5-CBA4-45F5-B6EF-B26FC929681C}">
      <dgm:prSet phldrT="[Text]" custT="1"/>
      <dgm:spPr>
        <a:solidFill>
          <a:srgbClr val="92D050"/>
        </a:solidFill>
      </dgm:spPr>
      <dgm:t>
        <a:bodyPr lIns="0" tIns="0" rIns="0" bIns="0"/>
        <a:lstStyle/>
        <a:p>
          <a:r>
            <a:rPr lang="th-TH" sz="2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2.</a:t>
          </a:r>
          <a:br>
            <a:rPr lang="th-TH" sz="2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</a:br>
          <a:r>
            <a:rPr lang="th-TH" sz="2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ด้านเครดิต </a:t>
          </a:r>
          <a:br>
            <a:rPr lang="th-TH" sz="2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</a:br>
          <a:endParaRPr lang="th-TH" sz="2400" b="1" dirty="0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64B929DE-B268-428F-9FF3-D93AC03E8E50}" type="parTrans" cxnId="{733E948E-E66F-4EC9-9A50-6D149DFC36BE}">
      <dgm:prSet/>
      <dgm:spPr>
        <a:solidFill>
          <a:srgbClr val="92D050"/>
        </a:solidFill>
      </dgm:spPr>
      <dgm:t>
        <a:bodyPr/>
        <a:lstStyle/>
        <a:p>
          <a:endParaRPr lang="th-TH" b="1" dirty="0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2953D562-DA05-475F-9B7D-BABBADBE86BD}" type="sibTrans" cxnId="{733E948E-E66F-4EC9-9A50-6D149DFC36BE}">
      <dgm:prSet/>
      <dgm:spPr/>
      <dgm:t>
        <a:bodyPr/>
        <a:lstStyle/>
        <a:p>
          <a:endParaRPr lang="th-TH" b="1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F45107A2-5302-48CF-B143-CB160555F9F5}">
      <dgm:prSet phldrT="[Text]" custT="1"/>
      <dgm:spPr>
        <a:solidFill>
          <a:srgbClr val="00B0F0"/>
        </a:solidFill>
      </dgm:spPr>
      <dgm:t>
        <a:bodyPr lIns="0" tIns="0" rIns="0" bIns="0"/>
        <a:lstStyle/>
        <a:p>
          <a:r>
            <a:rPr lang="th-TH" sz="2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3.</a:t>
          </a:r>
          <a:br>
            <a:rPr lang="th-TH" sz="2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</a:br>
          <a:r>
            <a:rPr lang="th-TH" sz="2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ด้านตลาด </a:t>
          </a:r>
          <a:br>
            <a:rPr lang="th-TH" sz="2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</a:br>
          <a:endParaRPr lang="th-TH" sz="2400" b="1" dirty="0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FE9EA2F5-18C4-446E-9156-4E7D1C7C1465}" type="parTrans" cxnId="{63506D4A-51A7-436B-A30C-7A775A649554}">
      <dgm:prSet/>
      <dgm:spPr>
        <a:solidFill>
          <a:srgbClr val="00B0F0"/>
        </a:solidFill>
      </dgm:spPr>
      <dgm:t>
        <a:bodyPr/>
        <a:lstStyle/>
        <a:p>
          <a:endParaRPr lang="th-TH" b="1" dirty="0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91A83A62-2D05-41B4-A725-91A731761CAA}" type="sibTrans" cxnId="{63506D4A-51A7-436B-A30C-7A775A649554}">
      <dgm:prSet/>
      <dgm:spPr/>
      <dgm:t>
        <a:bodyPr/>
        <a:lstStyle/>
        <a:p>
          <a:endParaRPr lang="th-TH" b="1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75E809B3-3D63-42F0-B095-13AF78AD76EA}">
      <dgm:prSet phldrT="[Text]" custT="1"/>
      <dgm:spPr>
        <a:solidFill>
          <a:srgbClr val="7030A0"/>
        </a:solidFill>
      </dgm:spPr>
      <dgm:t>
        <a:bodyPr lIns="0" tIns="0" rIns="0" bIns="0"/>
        <a:lstStyle/>
        <a:p>
          <a:r>
            <a:rPr lang="th-TH" sz="2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rPr>
            <a:t>4.</a:t>
          </a:r>
          <a:br>
            <a:rPr lang="th-TH" sz="2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rPr>
          </a:br>
          <a:r>
            <a:rPr lang="th-TH" sz="2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rPr>
            <a:t>ด้านสภาพคล่อง </a:t>
          </a:r>
          <a:br>
            <a:rPr lang="th-TH" sz="2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rPr>
          </a:br>
          <a:endParaRPr lang="th-TH" sz="2400" b="1" dirty="0">
            <a:solidFill>
              <a:schemeClr val="bg1"/>
            </a:solidFill>
            <a:latin typeface="Browallia New" pitchFamily="34" charset="-34"/>
            <a:cs typeface="Browallia New" pitchFamily="34" charset="-34"/>
          </a:endParaRPr>
        </a:p>
      </dgm:t>
    </dgm:pt>
    <dgm:pt modelId="{04A36CF5-DB5A-4046-B8EA-7982132000DD}" type="parTrans" cxnId="{05374AC2-E7D8-4779-ABB0-3321DFA4AE4B}">
      <dgm:prSet/>
      <dgm:spPr>
        <a:solidFill>
          <a:srgbClr val="7030A0"/>
        </a:solidFill>
      </dgm:spPr>
      <dgm:t>
        <a:bodyPr/>
        <a:lstStyle/>
        <a:p>
          <a:endParaRPr lang="th-TH" b="1" dirty="0">
            <a:solidFill>
              <a:schemeClr val="bg1"/>
            </a:solidFill>
            <a:latin typeface="Browallia New" pitchFamily="34" charset="-34"/>
            <a:cs typeface="Browallia New" pitchFamily="34" charset="-34"/>
          </a:endParaRPr>
        </a:p>
      </dgm:t>
    </dgm:pt>
    <dgm:pt modelId="{215C98E1-8F14-46FA-8095-00651E004F3C}" type="sibTrans" cxnId="{05374AC2-E7D8-4779-ABB0-3321DFA4AE4B}">
      <dgm:prSet/>
      <dgm:spPr/>
      <dgm:t>
        <a:bodyPr/>
        <a:lstStyle/>
        <a:p>
          <a:endParaRPr lang="th-TH" b="1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8CB78E11-718A-416C-BC59-DFAA3FCCBB55}">
      <dgm:prSet phldrT="[Text]" custT="1"/>
      <dgm:spPr>
        <a:solidFill>
          <a:srgbClr val="FF6699"/>
        </a:solidFill>
      </dgm:spPr>
      <dgm:t>
        <a:bodyPr lIns="0" tIns="0" rIns="0" bIns="0"/>
        <a:lstStyle/>
        <a:p>
          <a:r>
            <a:rPr lang="th-TH" sz="2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5.ด้าน</a:t>
          </a:r>
          <a:br>
            <a:rPr lang="th-TH" sz="2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</a:br>
          <a:r>
            <a:rPr lang="th-TH" sz="2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ปฏิบัติการ </a:t>
          </a:r>
          <a:br>
            <a:rPr lang="th-TH" sz="2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</a:br>
          <a:endParaRPr lang="th-TH" sz="2400" b="1" dirty="0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DF8CD50C-8D27-4E5C-9E40-D1E43F118C72}" type="parTrans" cxnId="{7C68EC4D-334F-4ADA-A350-247DEFEB0BB6}">
      <dgm:prSet/>
      <dgm:spPr>
        <a:solidFill>
          <a:srgbClr val="FF6699"/>
        </a:solidFill>
      </dgm:spPr>
      <dgm:t>
        <a:bodyPr/>
        <a:lstStyle/>
        <a:p>
          <a:endParaRPr lang="th-TH" b="1" dirty="0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885E5F2D-12B6-4AD4-9EA3-0EF62EBCAD74}" type="sibTrans" cxnId="{7C68EC4D-334F-4ADA-A350-247DEFEB0BB6}">
      <dgm:prSet/>
      <dgm:spPr/>
      <dgm:t>
        <a:bodyPr/>
        <a:lstStyle/>
        <a:p>
          <a:endParaRPr lang="th-TH" b="1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64FFBAC1-A415-4FD6-AEA6-EB173D36679C}" type="pres">
      <dgm:prSet presAssocID="{469DDB81-B264-4A82-98B5-BC87FE646A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C05F0D7-478C-42F9-821D-76BFB862F206}" type="pres">
      <dgm:prSet presAssocID="{34D437CE-B86E-4921-ADD9-AC8BA438444C}" presName="centerShape" presStyleLbl="node0" presStyleIdx="0" presStyleCnt="1" custScaleX="107105" custScaleY="107104"/>
      <dgm:spPr/>
      <dgm:t>
        <a:bodyPr/>
        <a:lstStyle/>
        <a:p>
          <a:endParaRPr lang="th-TH"/>
        </a:p>
      </dgm:t>
    </dgm:pt>
    <dgm:pt modelId="{1FD3E5CC-3900-4C52-A2FE-C3B35BFE6F12}" type="pres">
      <dgm:prSet presAssocID="{B1C98059-4548-4791-AC40-A8F0401D8405}" presName="parTrans" presStyleLbl="sibTrans2D1" presStyleIdx="0" presStyleCnt="5"/>
      <dgm:spPr/>
      <dgm:t>
        <a:bodyPr/>
        <a:lstStyle/>
        <a:p>
          <a:endParaRPr lang="th-TH"/>
        </a:p>
      </dgm:t>
    </dgm:pt>
    <dgm:pt modelId="{6E3E35B9-BCBF-4D74-B2CB-C6D2A0C9E8FF}" type="pres">
      <dgm:prSet presAssocID="{B1C98059-4548-4791-AC40-A8F0401D8405}" presName="connectorText" presStyleLbl="sibTrans2D1" presStyleIdx="0" presStyleCnt="5"/>
      <dgm:spPr/>
      <dgm:t>
        <a:bodyPr/>
        <a:lstStyle/>
        <a:p>
          <a:endParaRPr lang="th-TH"/>
        </a:p>
      </dgm:t>
    </dgm:pt>
    <dgm:pt modelId="{500EC893-F108-44BE-B7B3-273F654BF9D2}" type="pres">
      <dgm:prSet presAssocID="{3FF11F20-80C8-44AB-BC6D-62AAA06349C5}" presName="node" presStyleLbl="node1" presStyleIdx="0" presStyleCnt="5" custScaleX="1195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E82F2128-C5FC-41AD-8F03-F0D757ACFE41}" type="pres">
      <dgm:prSet presAssocID="{64B929DE-B268-428F-9FF3-D93AC03E8E50}" presName="parTrans" presStyleLbl="sibTrans2D1" presStyleIdx="1" presStyleCnt="5"/>
      <dgm:spPr/>
      <dgm:t>
        <a:bodyPr/>
        <a:lstStyle/>
        <a:p>
          <a:endParaRPr lang="th-TH"/>
        </a:p>
      </dgm:t>
    </dgm:pt>
    <dgm:pt modelId="{615E5790-166F-4E17-941B-7A4B416029B9}" type="pres">
      <dgm:prSet presAssocID="{64B929DE-B268-428F-9FF3-D93AC03E8E50}" presName="connectorText" presStyleLbl="sibTrans2D1" presStyleIdx="1" presStyleCnt="5"/>
      <dgm:spPr/>
      <dgm:t>
        <a:bodyPr/>
        <a:lstStyle/>
        <a:p>
          <a:endParaRPr lang="th-TH"/>
        </a:p>
      </dgm:t>
    </dgm:pt>
    <dgm:pt modelId="{B72B0706-6C53-4DE0-BBBA-C8237DFED520}" type="pres">
      <dgm:prSet presAssocID="{BB138EB5-CBA4-45F5-B6EF-B26FC929681C}" presName="node" presStyleLbl="node1" presStyleIdx="1" presStyleCnt="5" custScaleX="119559" custRadScaleRad="104681" custRadScaleInc="285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E3BBBA92-0A5D-49D5-BC0E-B9F50B0771B8}" type="pres">
      <dgm:prSet presAssocID="{FE9EA2F5-18C4-446E-9156-4E7D1C7C1465}" presName="parTrans" presStyleLbl="sibTrans2D1" presStyleIdx="2" presStyleCnt="5" custScaleX="53949" custLinFactNeighborX="-18031" custLinFactNeighborY="-14604"/>
      <dgm:spPr/>
      <dgm:t>
        <a:bodyPr/>
        <a:lstStyle/>
        <a:p>
          <a:endParaRPr lang="th-TH"/>
        </a:p>
      </dgm:t>
    </dgm:pt>
    <dgm:pt modelId="{6DBA3299-87F2-467C-B592-A40CCE8C3D6F}" type="pres">
      <dgm:prSet presAssocID="{FE9EA2F5-18C4-446E-9156-4E7D1C7C1465}" presName="connectorText" presStyleLbl="sibTrans2D1" presStyleIdx="2" presStyleCnt="5"/>
      <dgm:spPr/>
      <dgm:t>
        <a:bodyPr/>
        <a:lstStyle/>
        <a:p>
          <a:endParaRPr lang="th-TH"/>
        </a:p>
      </dgm:t>
    </dgm:pt>
    <dgm:pt modelId="{FE210568-3AD1-4F9D-A841-1C92325ADECB}" type="pres">
      <dgm:prSet presAssocID="{F45107A2-5302-48CF-B143-CB160555F9F5}" presName="node" presStyleLbl="node1" presStyleIdx="2" presStyleCnt="5" custScaleX="119559" custRadScaleRad="116588" custRadScaleInc="-3097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75F54495-61C6-404E-B035-CEBB3F236C40}" type="pres">
      <dgm:prSet presAssocID="{04A36CF5-DB5A-4046-B8EA-7982132000DD}" presName="parTrans" presStyleLbl="sibTrans2D1" presStyleIdx="3" presStyleCnt="5" custScaleX="75530" custLinFactNeighborY="-22856"/>
      <dgm:spPr/>
      <dgm:t>
        <a:bodyPr/>
        <a:lstStyle/>
        <a:p>
          <a:endParaRPr lang="th-TH"/>
        </a:p>
      </dgm:t>
    </dgm:pt>
    <dgm:pt modelId="{3CE16DCE-2AB5-4CAD-A2BB-61413E426761}" type="pres">
      <dgm:prSet presAssocID="{04A36CF5-DB5A-4046-B8EA-7982132000DD}" presName="connectorText" presStyleLbl="sibTrans2D1" presStyleIdx="3" presStyleCnt="5"/>
      <dgm:spPr/>
      <dgm:t>
        <a:bodyPr/>
        <a:lstStyle/>
        <a:p>
          <a:endParaRPr lang="th-TH"/>
        </a:p>
      </dgm:t>
    </dgm:pt>
    <dgm:pt modelId="{77F26828-3C2C-48D6-90FD-80DD47A708A4}" type="pres">
      <dgm:prSet presAssocID="{75E809B3-3D63-42F0-B095-13AF78AD76EA}" presName="node" presStyleLbl="node1" presStyleIdx="3" presStyleCnt="5" custScaleX="146244" custRadScaleRad="113170" custRadScaleInc="264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9BD61D48-64E0-4003-AD98-21826A91F25F}" type="pres">
      <dgm:prSet presAssocID="{DF8CD50C-8D27-4E5C-9E40-D1E43F118C72}" presName="parTrans" presStyleLbl="sibTrans2D1" presStyleIdx="4" presStyleCnt="5"/>
      <dgm:spPr/>
      <dgm:t>
        <a:bodyPr/>
        <a:lstStyle/>
        <a:p>
          <a:endParaRPr lang="th-TH"/>
        </a:p>
      </dgm:t>
    </dgm:pt>
    <dgm:pt modelId="{14B2A141-1274-4396-8BF3-5AC4DE015185}" type="pres">
      <dgm:prSet presAssocID="{DF8CD50C-8D27-4E5C-9E40-D1E43F118C72}" presName="connectorText" presStyleLbl="sibTrans2D1" presStyleIdx="4" presStyleCnt="5"/>
      <dgm:spPr/>
      <dgm:t>
        <a:bodyPr/>
        <a:lstStyle/>
        <a:p>
          <a:endParaRPr lang="th-TH"/>
        </a:p>
      </dgm:t>
    </dgm:pt>
    <dgm:pt modelId="{37665B42-8E14-4487-B401-0818059DFF7D}" type="pres">
      <dgm:prSet presAssocID="{8CB78E11-718A-416C-BC59-DFAA3FCCBB55}" presName="node" presStyleLbl="node1" presStyleIdx="4" presStyleCnt="5" custScaleX="119559" custRadScaleRad="105783" custRadScaleInc="-335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</dgm:ptLst>
  <dgm:cxnLst>
    <dgm:cxn modelId="{22E289CD-1AD0-4904-B84C-1D0A1210694A}" type="presOf" srcId="{8CB78E11-718A-416C-BC59-DFAA3FCCBB55}" destId="{37665B42-8E14-4487-B401-0818059DFF7D}" srcOrd="0" destOrd="0" presId="urn:microsoft.com/office/officeart/2005/8/layout/radial5"/>
    <dgm:cxn modelId="{2A7B8F33-BC9F-4130-8265-FFB23C7862D6}" srcId="{469DDB81-B264-4A82-98B5-BC87FE646A43}" destId="{34D437CE-B86E-4921-ADD9-AC8BA438444C}" srcOrd="0" destOrd="0" parTransId="{F17CE24D-4A58-4D3E-887A-E61847CD43B7}" sibTransId="{6F7C07DF-A2AA-45D4-AE32-330D01F64547}"/>
    <dgm:cxn modelId="{05374AC2-E7D8-4779-ABB0-3321DFA4AE4B}" srcId="{34D437CE-B86E-4921-ADD9-AC8BA438444C}" destId="{75E809B3-3D63-42F0-B095-13AF78AD76EA}" srcOrd="3" destOrd="0" parTransId="{04A36CF5-DB5A-4046-B8EA-7982132000DD}" sibTransId="{215C98E1-8F14-46FA-8095-00651E004F3C}"/>
    <dgm:cxn modelId="{263FBB5F-9A4A-4DDD-B218-F96224E0158A}" type="presOf" srcId="{B1C98059-4548-4791-AC40-A8F0401D8405}" destId="{6E3E35B9-BCBF-4D74-B2CB-C6D2A0C9E8FF}" srcOrd="1" destOrd="0" presId="urn:microsoft.com/office/officeart/2005/8/layout/radial5"/>
    <dgm:cxn modelId="{E0AE6CFC-6AA0-4AB7-822B-8CCEDAA7C29F}" type="presOf" srcId="{04A36CF5-DB5A-4046-B8EA-7982132000DD}" destId="{3CE16DCE-2AB5-4CAD-A2BB-61413E426761}" srcOrd="1" destOrd="0" presId="urn:microsoft.com/office/officeart/2005/8/layout/radial5"/>
    <dgm:cxn modelId="{DF6D5AFE-0CDB-4701-B0C7-58838D025D7B}" type="presOf" srcId="{FE9EA2F5-18C4-446E-9156-4E7D1C7C1465}" destId="{E3BBBA92-0A5D-49D5-BC0E-B9F50B0771B8}" srcOrd="0" destOrd="0" presId="urn:microsoft.com/office/officeart/2005/8/layout/radial5"/>
    <dgm:cxn modelId="{B2FF9CAE-6DFB-4161-9E89-6D6395F5BAD5}" type="presOf" srcId="{B1C98059-4548-4791-AC40-A8F0401D8405}" destId="{1FD3E5CC-3900-4C52-A2FE-C3B35BFE6F12}" srcOrd="0" destOrd="0" presId="urn:microsoft.com/office/officeart/2005/8/layout/radial5"/>
    <dgm:cxn modelId="{7C68EC4D-334F-4ADA-A350-247DEFEB0BB6}" srcId="{34D437CE-B86E-4921-ADD9-AC8BA438444C}" destId="{8CB78E11-718A-416C-BC59-DFAA3FCCBB55}" srcOrd="4" destOrd="0" parTransId="{DF8CD50C-8D27-4E5C-9E40-D1E43F118C72}" sibTransId="{885E5F2D-12B6-4AD4-9EA3-0EF62EBCAD74}"/>
    <dgm:cxn modelId="{29A2328F-353E-4985-A058-FF58AC9331B8}" type="presOf" srcId="{DF8CD50C-8D27-4E5C-9E40-D1E43F118C72}" destId="{9BD61D48-64E0-4003-AD98-21826A91F25F}" srcOrd="0" destOrd="0" presId="urn:microsoft.com/office/officeart/2005/8/layout/radial5"/>
    <dgm:cxn modelId="{5F521641-E942-441C-855C-8DCFC11CC962}" type="presOf" srcId="{F45107A2-5302-48CF-B143-CB160555F9F5}" destId="{FE210568-3AD1-4F9D-A841-1C92325ADECB}" srcOrd="0" destOrd="0" presId="urn:microsoft.com/office/officeart/2005/8/layout/radial5"/>
    <dgm:cxn modelId="{29E8EAE9-AEA5-4630-AF29-883893627395}" type="presOf" srcId="{64B929DE-B268-428F-9FF3-D93AC03E8E50}" destId="{E82F2128-C5FC-41AD-8F03-F0D757ACFE41}" srcOrd="0" destOrd="0" presId="urn:microsoft.com/office/officeart/2005/8/layout/radial5"/>
    <dgm:cxn modelId="{64747679-C19E-402D-A57D-CDC862C5796E}" type="presOf" srcId="{34D437CE-B86E-4921-ADD9-AC8BA438444C}" destId="{2C05F0D7-478C-42F9-821D-76BFB862F206}" srcOrd="0" destOrd="0" presId="urn:microsoft.com/office/officeart/2005/8/layout/radial5"/>
    <dgm:cxn modelId="{9E0CA771-E383-4536-A508-417F13F685D7}" type="presOf" srcId="{FE9EA2F5-18C4-446E-9156-4E7D1C7C1465}" destId="{6DBA3299-87F2-467C-B592-A40CCE8C3D6F}" srcOrd="1" destOrd="0" presId="urn:microsoft.com/office/officeart/2005/8/layout/radial5"/>
    <dgm:cxn modelId="{1A4B36AC-BB9A-4DDB-8059-C5F7A40249BF}" type="presOf" srcId="{64B929DE-B268-428F-9FF3-D93AC03E8E50}" destId="{615E5790-166F-4E17-941B-7A4B416029B9}" srcOrd="1" destOrd="0" presId="urn:microsoft.com/office/officeart/2005/8/layout/radial5"/>
    <dgm:cxn modelId="{6CFDE77F-64EB-41D0-8A8F-A4859EED981B}" srcId="{34D437CE-B86E-4921-ADD9-AC8BA438444C}" destId="{3FF11F20-80C8-44AB-BC6D-62AAA06349C5}" srcOrd="0" destOrd="0" parTransId="{B1C98059-4548-4791-AC40-A8F0401D8405}" sibTransId="{AAAB5A54-7894-45BD-9B44-51C5486E884B}"/>
    <dgm:cxn modelId="{63506D4A-51A7-436B-A30C-7A775A649554}" srcId="{34D437CE-B86E-4921-ADD9-AC8BA438444C}" destId="{F45107A2-5302-48CF-B143-CB160555F9F5}" srcOrd="2" destOrd="0" parTransId="{FE9EA2F5-18C4-446E-9156-4E7D1C7C1465}" sibTransId="{91A83A62-2D05-41B4-A725-91A731761CAA}"/>
    <dgm:cxn modelId="{AAE22786-0094-4EDF-A82F-F7132D7A4F93}" type="presOf" srcId="{DF8CD50C-8D27-4E5C-9E40-D1E43F118C72}" destId="{14B2A141-1274-4396-8BF3-5AC4DE015185}" srcOrd="1" destOrd="0" presId="urn:microsoft.com/office/officeart/2005/8/layout/radial5"/>
    <dgm:cxn modelId="{7E39CDBC-AF5C-44B6-9560-AA1F59F2E599}" type="presOf" srcId="{3FF11F20-80C8-44AB-BC6D-62AAA06349C5}" destId="{500EC893-F108-44BE-B7B3-273F654BF9D2}" srcOrd="0" destOrd="0" presId="urn:microsoft.com/office/officeart/2005/8/layout/radial5"/>
    <dgm:cxn modelId="{8CC5BF0E-25A3-4BA0-BA56-95C98078B105}" type="presOf" srcId="{75E809B3-3D63-42F0-B095-13AF78AD76EA}" destId="{77F26828-3C2C-48D6-90FD-80DD47A708A4}" srcOrd="0" destOrd="0" presId="urn:microsoft.com/office/officeart/2005/8/layout/radial5"/>
    <dgm:cxn modelId="{C5AD2D67-BB1E-4B3B-892C-B50044296BA2}" type="presOf" srcId="{BB138EB5-CBA4-45F5-B6EF-B26FC929681C}" destId="{B72B0706-6C53-4DE0-BBBA-C8237DFED520}" srcOrd="0" destOrd="0" presId="urn:microsoft.com/office/officeart/2005/8/layout/radial5"/>
    <dgm:cxn modelId="{733E948E-E66F-4EC9-9A50-6D149DFC36BE}" srcId="{34D437CE-B86E-4921-ADD9-AC8BA438444C}" destId="{BB138EB5-CBA4-45F5-B6EF-B26FC929681C}" srcOrd="1" destOrd="0" parTransId="{64B929DE-B268-428F-9FF3-D93AC03E8E50}" sibTransId="{2953D562-DA05-475F-9B7D-BABBADBE86BD}"/>
    <dgm:cxn modelId="{A0A116C8-2961-4E1C-A699-93143AFE68CD}" type="presOf" srcId="{04A36CF5-DB5A-4046-B8EA-7982132000DD}" destId="{75F54495-61C6-404E-B035-CEBB3F236C40}" srcOrd="0" destOrd="0" presId="urn:microsoft.com/office/officeart/2005/8/layout/radial5"/>
    <dgm:cxn modelId="{46FE84BE-40C7-4DB7-942E-226CE8E0D067}" type="presOf" srcId="{469DDB81-B264-4A82-98B5-BC87FE646A43}" destId="{64FFBAC1-A415-4FD6-AEA6-EB173D36679C}" srcOrd="0" destOrd="0" presId="urn:microsoft.com/office/officeart/2005/8/layout/radial5"/>
    <dgm:cxn modelId="{E031448D-F099-44F1-A0C8-F0E71375A838}" type="presParOf" srcId="{64FFBAC1-A415-4FD6-AEA6-EB173D36679C}" destId="{2C05F0D7-478C-42F9-821D-76BFB862F206}" srcOrd="0" destOrd="0" presId="urn:microsoft.com/office/officeart/2005/8/layout/radial5"/>
    <dgm:cxn modelId="{FD0524FA-6271-4567-92D1-9B3263B998AC}" type="presParOf" srcId="{64FFBAC1-A415-4FD6-AEA6-EB173D36679C}" destId="{1FD3E5CC-3900-4C52-A2FE-C3B35BFE6F12}" srcOrd="1" destOrd="0" presId="urn:microsoft.com/office/officeart/2005/8/layout/radial5"/>
    <dgm:cxn modelId="{C63B419F-DDA9-4230-A7BE-995A2B5E1919}" type="presParOf" srcId="{1FD3E5CC-3900-4C52-A2FE-C3B35BFE6F12}" destId="{6E3E35B9-BCBF-4D74-B2CB-C6D2A0C9E8FF}" srcOrd="0" destOrd="0" presId="urn:microsoft.com/office/officeart/2005/8/layout/radial5"/>
    <dgm:cxn modelId="{65D92CD1-22A8-4D8B-96A0-0AEF9C38D5BB}" type="presParOf" srcId="{64FFBAC1-A415-4FD6-AEA6-EB173D36679C}" destId="{500EC893-F108-44BE-B7B3-273F654BF9D2}" srcOrd="2" destOrd="0" presId="urn:microsoft.com/office/officeart/2005/8/layout/radial5"/>
    <dgm:cxn modelId="{9DF693E7-0BE4-4AF3-BF7B-0D23DE2C8584}" type="presParOf" srcId="{64FFBAC1-A415-4FD6-AEA6-EB173D36679C}" destId="{E82F2128-C5FC-41AD-8F03-F0D757ACFE41}" srcOrd="3" destOrd="0" presId="urn:microsoft.com/office/officeart/2005/8/layout/radial5"/>
    <dgm:cxn modelId="{0E0AF5F6-9BE4-4D44-BE42-4AB1EB47C7CF}" type="presParOf" srcId="{E82F2128-C5FC-41AD-8F03-F0D757ACFE41}" destId="{615E5790-166F-4E17-941B-7A4B416029B9}" srcOrd="0" destOrd="0" presId="urn:microsoft.com/office/officeart/2005/8/layout/radial5"/>
    <dgm:cxn modelId="{582FCD97-409B-429A-AC8D-C749113C8750}" type="presParOf" srcId="{64FFBAC1-A415-4FD6-AEA6-EB173D36679C}" destId="{B72B0706-6C53-4DE0-BBBA-C8237DFED520}" srcOrd="4" destOrd="0" presId="urn:microsoft.com/office/officeart/2005/8/layout/radial5"/>
    <dgm:cxn modelId="{E3176FAF-5036-4881-9588-09EB0117E803}" type="presParOf" srcId="{64FFBAC1-A415-4FD6-AEA6-EB173D36679C}" destId="{E3BBBA92-0A5D-49D5-BC0E-B9F50B0771B8}" srcOrd="5" destOrd="0" presId="urn:microsoft.com/office/officeart/2005/8/layout/radial5"/>
    <dgm:cxn modelId="{F85C16F9-49F6-41B5-BAD2-327A92EA846F}" type="presParOf" srcId="{E3BBBA92-0A5D-49D5-BC0E-B9F50B0771B8}" destId="{6DBA3299-87F2-467C-B592-A40CCE8C3D6F}" srcOrd="0" destOrd="0" presId="urn:microsoft.com/office/officeart/2005/8/layout/radial5"/>
    <dgm:cxn modelId="{56F30274-D3CB-4FA7-ABB6-FD8373C7A307}" type="presParOf" srcId="{64FFBAC1-A415-4FD6-AEA6-EB173D36679C}" destId="{FE210568-3AD1-4F9D-A841-1C92325ADECB}" srcOrd="6" destOrd="0" presId="urn:microsoft.com/office/officeart/2005/8/layout/radial5"/>
    <dgm:cxn modelId="{FA8BEFFE-1344-4230-AC2D-8E486B169AB0}" type="presParOf" srcId="{64FFBAC1-A415-4FD6-AEA6-EB173D36679C}" destId="{75F54495-61C6-404E-B035-CEBB3F236C40}" srcOrd="7" destOrd="0" presId="urn:microsoft.com/office/officeart/2005/8/layout/radial5"/>
    <dgm:cxn modelId="{BB352413-41BC-487B-9631-19C4CB4AD5BC}" type="presParOf" srcId="{75F54495-61C6-404E-B035-CEBB3F236C40}" destId="{3CE16DCE-2AB5-4CAD-A2BB-61413E426761}" srcOrd="0" destOrd="0" presId="urn:microsoft.com/office/officeart/2005/8/layout/radial5"/>
    <dgm:cxn modelId="{3BA17C72-8E6B-4835-B87C-D54DFA150BB5}" type="presParOf" srcId="{64FFBAC1-A415-4FD6-AEA6-EB173D36679C}" destId="{77F26828-3C2C-48D6-90FD-80DD47A708A4}" srcOrd="8" destOrd="0" presId="urn:microsoft.com/office/officeart/2005/8/layout/radial5"/>
    <dgm:cxn modelId="{4C2A2391-1B72-4B51-8783-533C18EAA72B}" type="presParOf" srcId="{64FFBAC1-A415-4FD6-AEA6-EB173D36679C}" destId="{9BD61D48-64E0-4003-AD98-21826A91F25F}" srcOrd="9" destOrd="0" presId="urn:microsoft.com/office/officeart/2005/8/layout/radial5"/>
    <dgm:cxn modelId="{1BD0A87A-E376-441A-AFB7-951A5151FBBB}" type="presParOf" srcId="{9BD61D48-64E0-4003-AD98-21826A91F25F}" destId="{14B2A141-1274-4396-8BF3-5AC4DE015185}" srcOrd="0" destOrd="0" presId="urn:microsoft.com/office/officeart/2005/8/layout/radial5"/>
    <dgm:cxn modelId="{5951FA0F-AD01-4449-B1B6-8EC9CD4D4A78}" type="presParOf" srcId="{64FFBAC1-A415-4FD6-AEA6-EB173D36679C}" destId="{37665B42-8E14-4487-B401-0818059DFF7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F0D7-478C-42F9-821D-76BFB862F206}">
      <dsp:nvSpPr>
        <dsp:cNvPr id="0" name=""/>
        <dsp:cNvSpPr/>
      </dsp:nvSpPr>
      <dsp:spPr>
        <a:xfrm>
          <a:off x="2160173" y="1975669"/>
          <a:ext cx="1392964" cy="1392951"/>
        </a:xfrm>
        <a:prstGeom prst="ellipse">
          <a:avLst/>
        </a:prstGeom>
        <a:solidFill>
          <a:srgbClr val="0000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rPr>
            <a:t>การบริหารความเสี่ยง</a:t>
          </a:r>
        </a:p>
      </dsp:txBody>
      <dsp:txXfrm>
        <a:off x="2364168" y="2179662"/>
        <a:ext cx="984974" cy="984965"/>
      </dsp:txXfrm>
    </dsp:sp>
    <dsp:sp modelId="{1FD3E5CC-3900-4C52-A2FE-C3B35BFE6F12}">
      <dsp:nvSpPr>
        <dsp:cNvPr id="0" name=""/>
        <dsp:cNvSpPr/>
      </dsp:nvSpPr>
      <dsp:spPr>
        <a:xfrm rot="16200000">
          <a:off x="2706159" y="1461211"/>
          <a:ext cx="300992" cy="47804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 dirty="0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sp:txBody>
      <dsp:txXfrm>
        <a:off x="2751308" y="1601969"/>
        <a:ext cx="210694" cy="286825"/>
      </dsp:txXfrm>
    </dsp:sp>
    <dsp:sp modelId="{500EC893-F108-44BE-B7B3-273F654BF9D2}">
      <dsp:nvSpPr>
        <dsp:cNvPr id="0" name=""/>
        <dsp:cNvSpPr/>
      </dsp:nvSpPr>
      <dsp:spPr>
        <a:xfrm>
          <a:off x="2016150" y="1748"/>
          <a:ext cx="1681011" cy="140601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1.</a:t>
          </a:r>
          <a:br>
            <a:rPr lang="th-TH" sz="2400" b="1" kern="12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</a:br>
          <a:r>
            <a:rPr lang="th-TH" sz="2400" b="1" kern="12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ด้านกลยุทธ์ </a:t>
          </a:r>
          <a:br>
            <a:rPr lang="th-TH" sz="2400" b="1" kern="12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</a:br>
          <a:endParaRPr lang="th-TH" sz="2400" b="1" kern="1200" dirty="0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sp:txBody>
      <dsp:txXfrm>
        <a:off x="2084786" y="70384"/>
        <a:ext cx="1543739" cy="1268738"/>
      </dsp:txXfrm>
    </dsp:sp>
    <dsp:sp modelId="{E82F2128-C5FC-41AD-8F03-F0D757ACFE41}">
      <dsp:nvSpPr>
        <dsp:cNvPr id="0" name=""/>
        <dsp:cNvSpPr/>
      </dsp:nvSpPr>
      <dsp:spPr>
        <a:xfrm rot="20581582">
          <a:off x="3629686" y="2153699"/>
          <a:ext cx="284858" cy="478043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 dirty="0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sp:txBody>
      <dsp:txXfrm>
        <a:off x="3631547" y="2261782"/>
        <a:ext cx="199401" cy="286825"/>
      </dsp:txXfrm>
    </dsp:sp>
    <dsp:sp modelId="{B72B0706-6C53-4DE0-BBBA-C8237DFED520}">
      <dsp:nvSpPr>
        <dsp:cNvPr id="0" name=""/>
        <dsp:cNvSpPr/>
      </dsp:nvSpPr>
      <dsp:spPr>
        <a:xfrm>
          <a:off x="3985922" y="1367911"/>
          <a:ext cx="1681011" cy="140601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2.</a:t>
          </a:r>
          <a:br>
            <a:rPr lang="th-TH" sz="2400" b="1" kern="12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</a:br>
          <a:r>
            <a:rPr lang="th-TH" sz="2400" b="1" kern="12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ด้านเครดิต </a:t>
          </a:r>
          <a:br>
            <a:rPr lang="th-TH" sz="2400" b="1" kern="12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</a:br>
          <a:endParaRPr lang="th-TH" sz="2400" b="1" kern="1200" dirty="0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sp:txBody>
      <dsp:txXfrm>
        <a:off x="4054558" y="1436547"/>
        <a:ext cx="1543739" cy="1268738"/>
      </dsp:txXfrm>
    </dsp:sp>
    <dsp:sp modelId="{E3BBBA92-0A5D-49D5-BC0E-B9F50B0771B8}">
      <dsp:nvSpPr>
        <dsp:cNvPr id="0" name=""/>
        <dsp:cNvSpPr/>
      </dsp:nvSpPr>
      <dsp:spPr>
        <a:xfrm rot="2571048">
          <a:off x="3464352" y="3110601"/>
          <a:ext cx="237192" cy="478043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 dirty="0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sp:txBody>
      <dsp:txXfrm>
        <a:off x="3473847" y="3182013"/>
        <a:ext cx="166034" cy="286825"/>
      </dsp:txXfrm>
    </dsp:sp>
    <dsp:sp modelId="{FE210568-3AD1-4F9D-A841-1C92325ADECB}">
      <dsp:nvSpPr>
        <dsp:cNvPr id="0" name=""/>
        <dsp:cNvSpPr/>
      </dsp:nvSpPr>
      <dsp:spPr>
        <a:xfrm>
          <a:off x="3697754" y="3529094"/>
          <a:ext cx="1681011" cy="140601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3.</a:t>
          </a:r>
          <a:br>
            <a:rPr lang="th-TH" sz="2400" b="1" kern="12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</a:br>
          <a:r>
            <a:rPr lang="th-TH" sz="2400" b="1" kern="12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ด้านตลาด </a:t>
          </a:r>
          <a:br>
            <a:rPr lang="th-TH" sz="2400" b="1" kern="12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</a:br>
          <a:endParaRPr lang="th-TH" sz="2400" b="1" kern="1200" dirty="0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sp:txBody>
      <dsp:txXfrm>
        <a:off x="3766390" y="3597730"/>
        <a:ext cx="1543739" cy="1268738"/>
      </dsp:txXfrm>
    </dsp:sp>
    <dsp:sp modelId="{75F54495-61C6-404E-B035-CEBB3F236C40}">
      <dsp:nvSpPr>
        <dsp:cNvPr id="0" name=""/>
        <dsp:cNvSpPr/>
      </dsp:nvSpPr>
      <dsp:spPr>
        <a:xfrm rot="8131320">
          <a:off x="1973745" y="3051951"/>
          <a:ext cx="282862" cy="478043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 dirty="0">
            <a:solidFill>
              <a:schemeClr val="bg1"/>
            </a:solidFill>
            <a:latin typeface="Browallia New" pitchFamily="34" charset="-34"/>
            <a:cs typeface="Browallia New" pitchFamily="34" charset="-34"/>
          </a:endParaRPr>
        </a:p>
      </dsp:txBody>
      <dsp:txXfrm rot="10800000">
        <a:off x="2046449" y="3117832"/>
        <a:ext cx="198003" cy="286825"/>
      </dsp:txXfrm>
    </dsp:sp>
    <dsp:sp modelId="{77F26828-3C2C-48D6-90FD-80DD47A708A4}">
      <dsp:nvSpPr>
        <dsp:cNvPr id="0" name=""/>
        <dsp:cNvSpPr/>
      </dsp:nvSpPr>
      <dsp:spPr>
        <a:xfrm>
          <a:off x="239904" y="3529102"/>
          <a:ext cx="2056205" cy="140601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rPr>
            <a:t>4.</a:t>
          </a:r>
          <a:br>
            <a:rPr lang="th-TH" sz="2400" b="1" kern="1200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rPr>
          </a:br>
          <a:r>
            <a:rPr lang="th-TH" sz="2400" b="1" kern="1200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rPr>
            <a:t>ด้านสภาพคล่อง </a:t>
          </a:r>
          <a:br>
            <a:rPr lang="th-TH" sz="2400" b="1" kern="1200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rPr>
          </a:br>
          <a:endParaRPr lang="th-TH" sz="2400" b="1" kern="1200" dirty="0">
            <a:solidFill>
              <a:schemeClr val="bg1"/>
            </a:solidFill>
            <a:latin typeface="Browallia New" pitchFamily="34" charset="-34"/>
            <a:cs typeface="Browallia New" pitchFamily="34" charset="-34"/>
          </a:endParaRPr>
        </a:p>
      </dsp:txBody>
      <dsp:txXfrm>
        <a:off x="308540" y="3597738"/>
        <a:ext cx="1918933" cy="1268738"/>
      </dsp:txXfrm>
    </dsp:sp>
    <dsp:sp modelId="{9BD61D48-64E0-4003-AD98-21826A91F25F}">
      <dsp:nvSpPr>
        <dsp:cNvPr id="0" name=""/>
        <dsp:cNvSpPr/>
      </dsp:nvSpPr>
      <dsp:spPr>
        <a:xfrm rot="11807510">
          <a:off x="1782293" y="2153610"/>
          <a:ext cx="296188" cy="478043"/>
        </a:xfrm>
        <a:prstGeom prst="rightArrow">
          <a:avLst>
            <a:gd name="adj1" fmla="val 60000"/>
            <a:gd name="adj2" fmla="val 50000"/>
          </a:avLst>
        </a:prstGeom>
        <a:solidFill>
          <a:srgbClr val="FF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 dirty="0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sp:txBody>
      <dsp:txXfrm rot="10800000">
        <a:off x="1869255" y="2262054"/>
        <a:ext cx="207332" cy="286825"/>
      </dsp:txXfrm>
    </dsp:sp>
    <dsp:sp modelId="{37665B42-8E14-4487-B401-0818059DFF7D}">
      <dsp:nvSpPr>
        <dsp:cNvPr id="0" name=""/>
        <dsp:cNvSpPr/>
      </dsp:nvSpPr>
      <dsp:spPr>
        <a:xfrm>
          <a:off x="23724" y="1367900"/>
          <a:ext cx="1681011" cy="1406010"/>
        </a:xfrm>
        <a:prstGeom prst="roundRect">
          <a:avLst/>
        </a:prstGeom>
        <a:solidFill>
          <a:srgbClr val="FF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5.ด้าน</a:t>
          </a:r>
          <a:br>
            <a:rPr lang="th-TH" sz="2400" b="1" kern="12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</a:br>
          <a:r>
            <a:rPr lang="th-TH" sz="2400" b="1" kern="12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ปฏิบัติการ </a:t>
          </a:r>
          <a:br>
            <a:rPr lang="th-TH" sz="2400" b="1" kern="12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</a:br>
          <a:endParaRPr lang="th-TH" sz="2400" b="1" kern="1200" dirty="0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sp:txBody>
      <dsp:txXfrm>
        <a:off x="92360" y="1436536"/>
        <a:ext cx="1543739" cy="1268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263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97A07F09-932C-44F8-B05A-1D6B97C9C3D4}" type="datetimeFigureOut">
              <a:rPr lang="th-TH" smtClean="0"/>
              <a:pPr/>
              <a:t>24/06/69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0" tIns="47535" rIns="95070" bIns="47535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070" tIns="47535" rIns="95070" bIns="475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94342E2A-68B9-458B-B1BE-FFCF500C514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h-TH" smtClean="0"/>
          </a:p>
        </p:txBody>
      </p:sp>
      <p:sp>
        <p:nvSpPr>
          <p:cNvPr id="7168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717" indent="-28566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2641" indent="-228528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599697" indent="-228528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6752" indent="-228528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3808" indent="-22852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0864" indent="-22852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7921" indent="-22852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4977" indent="-22852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6E47B6CB-BF17-41E5-BDEE-1C9E1487AE85}" type="slidenum">
              <a:rPr lang="th-TH" altLang="th-TH" sz="1300"/>
              <a:pPr/>
              <a:t>1</a:t>
            </a:fld>
            <a:endParaRPr lang="th-TH" altLang="th-TH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8294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804763" indent="-309524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238098" indent="-24762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733337" indent="-24762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228576" indent="-24762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99BA7E-A27B-4FDA-8D3A-893BB0080E38}" type="slidenum">
              <a:rPr lang="th-TH" altLang="th-TH" sz="1200">
                <a:latin typeface="Angsana New" pitchFamily="18" charset="-34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th-TH" altLang="th-TH" sz="1200">
              <a:latin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="" xmlns:a16="http://schemas.microsoft.com/office/drawing/2014/main" id="{378925D0-BC15-013E-1A9C-DE2E56D62B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="" xmlns:a16="http://schemas.microsoft.com/office/drawing/2014/main" id="{1ADBAD00-4DE4-6222-A89A-082497CAA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altLang="th-TH"/>
          </a:p>
        </p:txBody>
      </p:sp>
      <p:sp>
        <p:nvSpPr>
          <p:cNvPr id="51204" name="Slide Number Placeholder 3">
            <a:extLst>
              <a:ext uri="{FF2B5EF4-FFF2-40B4-BE49-F238E27FC236}">
                <a16:creationId xmlns="" xmlns:a16="http://schemas.microsoft.com/office/drawing/2014/main" id="{D1D3503E-F3ED-FA05-48C4-6E66CC55C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804763" indent="-309524" eaLnBrk="0" hangingPunct="0"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238098" indent="-247620" eaLnBrk="0" hangingPunct="0"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733337" indent="-247620" eaLnBrk="0" hangingPunct="0"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228576" indent="-247620" eaLnBrk="0" hangingPunct="0"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24411DFB-5286-46B5-900F-97EEC59F672C}" type="slidenum">
              <a:rPr lang="th-TH" altLang="th-TH" sz="1300">
                <a:solidFill>
                  <a:srgbClr val="000000"/>
                </a:solidFill>
              </a:rPr>
              <a:pPr eaLnBrk="1" hangingPunct="1"/>
              <a:t>17</a:t>
            </a:fld>
            <a:endParaRPr lang="th-TH" altLang="th-TH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1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F209349B-C93E-421F-AF18-F93063F5F9EF}" type="slidenum">
              <a:rPr lang="en-US" altLang="th-TH">
                <a:solidFill>
                  <a:srgbClr val="000000"/>
                </a:solidFill>
              </a:rPr>
              <a:pPr/>
              <a:t>73</a:t>
            </a:fld>
            <a:endParaRPr lang="en-US" altLang="th-TH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804610" indent="-309466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237860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733004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228149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685205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3142260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599317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4056373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r>
              <a:rPr lang="en-US" altLang="th-TH" smtClean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RMC</a:t>
            </a:r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804610" indent="-309466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237860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733004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228149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685205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3142260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599317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4056373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3799EAB-E0F4-47FB-95EF-EA9608B4388C}" type="slidenum">
              <a:rPr lang="en-US" altLang="th-TH" smtClean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pPr/>
              <a:t>102</a:t>
            </a:fld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804610" indent="-309466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237860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733004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228149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685205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3142260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599317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4056373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r>
              <a:rPr lang="en-US" altLang="th-TH" smtClean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RMC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804610" indent="-309466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237860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733004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228149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685205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3142260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599317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4056373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64BF4BCB-6947-422C-8C2F-55E2FE106E80}" type="slidenum">
              <a:rPr lang="en-US" altLang="th-TH" smtClean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pPr/>
              <a:t>103</a:t>
            </a:fld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804610" indent="-309466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237860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733004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228149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685205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3142260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599317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4056373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r>
              <a:rPr lang="en-US" altLang="th-TH" smtClean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RMC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804610" indent="-309466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237860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733004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228149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685205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3142260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599317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4056373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5366AD64-F8BB-4CEB-BD3B-355A664D6FDF}" type="slidenum">
              <a:rPr lang="en-US" altLang="th-TH" smtClean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pPr/>
              <a:t>104</a:t>
            </a:fld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804610" indent="-309466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237860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733004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228149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685205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3142260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599317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4056373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r>
              <a:rPr lang="en-US" altLang="th-TH" smtClean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t>RMC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804610" indent="-309466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237860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733004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228149" indent="-247572"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685205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3142260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599317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4056373" indent="-247572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98594CF7-062F-4AE0-921B-E261065DED15}" type="slidenum">
              <a:rPr lang="en-US" altLang="th-TH" smtClean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pPr/>
              <a:t>105</a:t>
            </a:fld>
            <a:endParaRPr lang="en-US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CCABB6E3-EB99-4EBF-B683-B314FCA809C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Browallia New" pitchFamily="34" charset="-34"/>
          <a:ea typeface="+mj-ea"/>
          <a:cs typeface="Browallia New" pitchFamily="34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_______Microsoft_Word1.doc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slide" Target="slide17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0"/>
          <p:cNvSpPr txBox="1">
            <a:spLocks noChangeArrowheads="1"/>
          </p:cNvSpPr>
          <p:nvPr/>
        </p:nvSpPr>
        <p:spPr bwMode="auto">
          <a:xfrm>
            <a:off x="13409" y="3058919"/>
            <a:ext cx="5400482" cy="181588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8000" b="1" dirty="0" smtClean="0">
                <a:solidFill>
                  <a:srgbClr val="FF0000"/>
                </a:solidFill>
                <a:latin typeface="BooK_R-luX [2006]" pitchFamily="2" charset="0"/>
                <a:cs typeface="BooK_R-luX [2006]" pitchFamily="2" charset="0"/>
              </a:rPr>
              <a:t>ดร.ธานี   </a:t>
            </a:r>
            <a:r>
              <a:rPr lang="th-TH" altLang="zh-CN" sz="8000" b="1" dirty="0">
                <a:solidFill>
                  <a:srgbClr val="FF0000"/>
                </a:solidFill>
                <a:latin typeface="BooK_R-luX [2006]" pitchFamily="2" charset="0"/>
                <a:cs typeface="BooK_R-luX [2006]" pitchFamily="2" charset="0"/>
              </a:rPr>
              <a:t>ก่อ</a:t>
            </a:r>
            <a:r>
              <a:rPr lang="th-TH" altLang="zh-CN" sz="8000" b="1" dirty="0" smtClean="0">
                <a:solidFill>
                  <a:srgbClr val="FF0000"/>
                </a:solidFill>
                <a:latin typeface="BooK_R-luX [2006]" pitchFamily="2" charset="0"/>
                <a:cs typeface="BooK_R-luX [2006]" pitchFamily="2" charset="0"/>
              </a:rPr>
              <a:t>บุญ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altLang="zh-CN" sz="3200" b="1" dirty="0">
              <a:solidFill>
                <a:schemeClr val="accent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076" name="Text Box 0"/>
          <p:cNvSpPr txBox="1">
            <a:spLocks noChangeArrowheads="1"/>
          </p:cNvSpPr>
          <p:nvPr/>
        </p:nvSpPr>
        <p:spPr bwMode="auto">
          <a:xfrm>
            <a:off x="-15570" y="4910863"/>
            <a:ext cx="5347220" cy="1938992"/>
          </a:xfrm>
          <a:prstGeom prst="rect">
            <a:avLst/>
          </a:prstGeom>
          <a:solidFill>
            <a:srgbClr val="00B0F0">
              <a:alpha val="9294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/>
            <a:r>
              <a:rPr lang="th-TH" altLang="zh-CN" sz="6000" b="1" dirty="0" smtClean="0">
                <a:latin typeface="BooK_R-luX [2006]" pitchFamily="2" charset="0"/>
                <a:cs typeface="BooK_R-luX [2006]" pitchFamily="2" charset="0"/>
              </a:rPr>
              <a:t>ประธานกรรมการ</a:t>
            </a:r>
          </a:p>
          <a:p>
            <a:pPr algn="ctr"/>
            <a:r>
              <a:rPr lang="th-TH" altLang="zh-CN" sz="6000" b="1" dirty="0" smtClean="0">
                <a:latin typeface="BooK_R-luX [2006]" pitchFamily="2" charset="0"/>
                <a:cs typeface="BooK_R-luX [2006]" pitchFamily="2" charset="0"/>
              </a:rPr>
              <a:t>สหกรณ์ออมทรัพย์สกลนคร จำกัด</a:t>
            </a:r>
            <a:endParaRPr lang="th-TH" altLang="zh-CN" sz="4000" b="1" dirty="0">
              <a:latin typeface="DSN KaMon" pitchFamily="2" charset="-34"/>
              <a:cs typeface="DSN KaMon" pitchFamily="2" charset="-34"/>
            </a:endParaRPr>
          </a:p>
        </p:txBody>
      </p:sp>
      <p:pic>
        <p:nvPicPr>
          <p:cNvPr id="3077" name="รูปภาพ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958" y="89328"/>
            <a:ext cx="3670041" cy="676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6309" y="548680"/>
            <a:ext cx="5191972" cy="2304256"/>
          </a:xfrm>
          <a:prstGeom prst="roundRect">
            <a:avLst/>
          </a:prstGeom>
          <a:solidFill>
            <a:srgbClr val="CCFFFF">
              <a:alpha val="40000"/>
            </a:srgbClr>
          </a:solidFill>
          <a:ln w="57150">
            <a:solidFill>
              <a:srgbClr val="000066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38100" h="114300" prst="artDeco"/>
              <a:bevelB w="82550" h="114300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>
              <a:lnSpc>
                <a:spcPct val="90000"/>
              </a:lnSpc>
            </a:pPr>
            <a:r>
              <a:rPr lang="th-TH" sz="5600" spc="-150" dirty="0" smtClean="0">
                <a:ln w="11430"/>
                <a:solidFill>
                  <a:srgbClr val="0070C0"/>
                </a:solidFill>
                <a:latin typeface="BooK_R-luX [2006]" pitchFamily="2" charset="0"/>
                <a:cs typeface="BooK_R-luX [2006]" pitchFamily="2" charset="0"/>
              </a:rPr>
              <a:t>การพัฒนา</a:t>
            </a:r>
            <a:r>
              <a:rPr lang="th-TH" sz="5600" spc="-150" dirty="0" smtClean="0">
                <a:ln w="11430"/>
                <a:solidFill>
                  <a:srgbClr val="0070C0"/>
                </a:solidFill>
                <a:latin typeface="BooK_R-luX [2006]" pitchFamily="2" charset="0"/>
                <a:cs typeface="BooK_R-luX [2006]" pitchFamily="2" charset="0"/>
              </a:rPr>
              <a:t>ศักยภาพสมาชิกสหกรณ์</a:t>
            </a:r>
          </a:p>
          <a:p>
            <a:pPr>
              <a:lnSpc>
                <a:spcPct val="90000"/>
              </a:lnSpc>
            </a:pPr>
            <a:r>
              <a:rPr lang="th-TH" sz="5600" spc="-150" dirty="0" smtClean="0">
                <a:ln w="11430"/>
                <a:solidFill>
                  <a:srgbClr val="0070C0"/>
                </a:solidFill>
                <a:latin typeface="BooK_R-luX [2006]" pitchFamily="2" charset="0"/>
                <a:cs typeface="BooK_R-luX [2006]" pitchFamily="2" charset="0"/>
              </a:rPr>
              <a:t>เพื่อเข้า</a:t>
            </a:r>
            <a:r>
              <a:rPr lang="th-TH" sz="5600" spc="-150" dirty="0" smtClean="0">
                <a:ln w="11430"/>
                <a:solidFill>
                  <a:srgbClr val="0070C0"/>
                </a:solidFill>
                <a:latin typeface="BooK_R-luX [2006]" pitchFamily="2" charset="0"/>
                <a:cs typeface="BooK_R-luX [2006]" pitchFamily="2" charset="0"/>
              </a:rPr>
              <a:t>สู่ตำแหน่งกรรมการดำเนินการ</a:t>
            </a:r>
          </a:p>
          <a:p>
            <a:pPr>
              <a:lnSpc>
                <a:spcPct val="90000"/>
              </a:lnSpc>
            </a:pPr>
            <a:r>
              <a:rPr lang="th-TH" sz="5600" spc="-150" dirty="0" smtClean="0">
                <a:ln w="11430"/>
                <a:solidFill>
                  <a:srgbClr val="0070C0"/>
                </a:solidFill>
                <a:latin typeface="BooK_R-luX [2006]" pitchFamily="2" charset="0"/>
                <a:cs typeface="BooK_R-luX [2006]" pitchFamily="2" charset="0"/>
              </a:rPr>
              <a:t>ของ</a:t>
            </a:r>
            <a:r>
              <a:rPr lang="th-TH" sz="5600" spc="-150" dirty="0" smtClean="0">
                <a:ln w="11430"/>
                <a:solidFill>
                  <a:srgbClr val="0070C0"/>
                </a:solidFill>
                <a:latin typeface="BooK_R-luX [2006]" pitchFamily="2" charset="0"/>
                <a:cs typeface="BooK_R-luX [2006]" pitchFamily="2" charset="0"/>
              </a:rPr>
              <a:t>สหกรณ์ออมทรัพย์</a:t>
            </a:r>
            <a:endParaRPr lang="th-TH" sz="5600" spc="-150" dirty="0">
              <a:ln w="11430"/>
              <a:solidFill>
                <a:srgbClr val="0070C0"/>
              </a:solidFill>
              <a:latin typeface="BooK_R-luX [2006]" pitchFamily="2" charset="0"/>
              <a:cs typeface="BooK_R-luX [2006]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89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40871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EA3B18"/>
            </a:solidFill>
          </a:ln>
        </p:spPr>
        <p:txBody>
          <a:bodyPr>
            <a:no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th-TH" sz="6600" b="1" dirty="0">
              <a:latin typeface="BooK_R-luX [2006]" pitchFamily="2" charset="0"/>
              <a:cs typeface="BooK_R-luX [2006]" pitchFamily="2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th-TH" sz="6600" b="1" dirty="0" smtClean="0">
              <a:latin typeface="BooK_R-luX [2006]" pitchFamily="2" charset="0"/>
              <a:cs typeface="BooK_R-luX [2006]" pitchFamily="2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th-TH" sz="6600" b="1" dirty="0" smtClean="0">
                <a:latin typeface="BooK_R-luX [2006]" pitchFamily="2" charset="0"/>
                <a:cs typeface="BooK_R-luX [2006]" pitchFamily="2" charset="0"/>
              </a:rPr>
              <a:t>สถานการณ์สหกรณ์</a:t>
            </a:r>
            <a:r>
              <a:rPr lang="th-TH" sz="6600" b="1" dirty="0" smtClean="0">
                <a:latin typeface="BooK_R-luX [2006]" pitchFamily="2" charset="0"/>
                <a:cs typeface="BooK_R-luX [2006]" pitchFamily="2" charset="0"/>
              </a:rPr>
              <a:t>ออม</a:t>
            </a:r>
            <a:r>
              <a:rPr lang="th-TH" sz="6600" b="1" dirty="0" smtClean="0">
                <a:latin typeface="BooK_R-luX [2006]" pitchFamily="2" charset="0"/>
                <a:cs typeface="BooK_R-luX [2006]" pitchFamily="2" charset="0"/>
              </a:rPr>
              <a:t>ทรัพย์ในประเทศไทย</a:t>
            </a:r>
            <a:endParaRPr lang="th-TH" sz="6600" b="1" dirty="0" smtClean="0">
              <a:latin typeface="BooK_R-luX [2006]" pitchFamily="2" charset="0"/>
              <a:cs typeface="BooK_R-luX [2006]" pitchFamily="2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th-TH" sz="6600" b="1" dirty="0">
              <a:solidFill>
                <a:srgbClr val="C00000"/>
              </a:solidFill>
              <a:latin typeface="BooK_R-luX [2006]" pitchFamily="2" charset="0"/>
              <a:cs typeface="BooK_R-luX [2006]" pitchFamily="2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th-TH" sz="6600" b="1" dirty="0">
              <a:solidFill>
                <a:srgbClr val="C00000"/>
              </a:solidFill>
              <a:latin typeface="BooK_R-luX [2006]" pitchFamily="2" charset="0"/>
              <a:cs typeface="BooK_R-luX [2006]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2827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1558" y="2348880"/>
            <a:ext cx="8136905" cy="4154984"/>
          </a:xfrm>
          <a:prstGeom prst="rect">
            <a:avLst/>
          </a:prstGeom>
          <a:solidFill>
            <a:srgbClr val="00B050"/>
          </a:solidFill>
          <a:ln w="1905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r>
              <a:rPr lang="th-TH" sz="6600" b="1" dirty="0" smtClean="0">
                <a:solidFill>
                  <a:schemeClr val="bg1"/>
                </a:solidFill>
                <a:latin typeface="BooK_R-luX [2006]" pitchFamily="2" charset="0"/>
                <a:cs typeface="BooK_R-luX [2006]" pitchFamily="2" charset="0"/>
              </a:rPr>
              <a:t>หมายถึง การนำเงินที่สหกรณ์ออมทรัพย์มีไปลงทุนในลูกหนี้ คือการปล่อยเงินให้สมาชิกและสหกรณ์อื่นกู้ยืม รวมทั้งการลงทุนในรูปแบบของเงินลงทุนทั้งที่อยู่ในความต้องการของตลาดและไม่อยู่ในความต้องการของตลาด</a:t>
            </a:r>
            <a:endParaRPr lang="th-TH" sz="6600" b="1" dirty="0">
              <a:solidFill>
                <a:schemeClr val="bg1"/>
              </a:solidFill>
              <a:latin typeface="BooK_R-luX [2006]" pitchFamily="2" charset="0"/>
              <a:cs typeface="BooK_R-luX [2006]" pitchFamily="2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547664" y="764704"/>
            <a:ext cx="6120679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R-luX [2006]" pitchFamily="2" charset="0"/>
                <a:cs typeface="BooK_R-luX [2006]" pitchFamily="2" charset="0"/>
              </a:rPr>
              <a:t>การลงทุนของสหกรณ์ออมทรัพย์</a:t>
            </a:r>
            <a:endParaRPr lang="th-TH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_R-luX [2006]" pitchFamily="2" charset="0"/>
              <a:cs typeface="BooK_R-luX [2006]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763688" y="2132856"/>
            <a:ext cx="6120679" cy="23083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R-luX [2006]" pitchFamily="2" charset="0"/>
                <a:cs typeface="BooK_R-luX [2006]" pitchFamily="2" charset="0"/>
              </a:rPr>
              <a:t>กฎที่เกี่ยวข้องกับการลงทุน</a:t>
            </a:r>
          </a:p>
          <a:p>
            <a:pPr algn="ctr"/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R-luX [2006]" pitchFamily="2" charset="0"/>
                <a:cs typeface="BooK_R-luX [2006]" pitchFamily="2" charset="0"/>
              </a:rPr>
              <a:t>ของสหกรณ์ออมทรัพย์</a:t>
            </a:r>
            <a:endParaRPr lang="th-TH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_R-luX [2006]" pitchFamily="2" charset="0"/>
              <a:cs typeface="BooK_R-luX [2006]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49D5DE81-D8E7-440F-B61C-FE31EF6609EB}" type="slidenum">
              <a:rPr lang="en-US" altLang="th-TH" sz="2600" smtClean="0"/>
              <a:pPr/>
              <a:t>102</a:t>
            </a:fld>
            <a:endParaRPr lang="th-TH" altLang="th-TH" sz="2600" smtClean="0"/>
          </a:p>
        </p:txBody>
      </p:sp>
      <p:sp>
        <p:nvSpPr>
          <p:cNvPr id="468994" name="Text Box 2"/>
          <p:cNvSpPr txBox="1">
            <a:spLocks noChangeArrowheads="1"/>
          </p:cNvSpPr>
          <p:nvPr/>
        </p:nvSpPr>
        <p:spPr bwMode="auto">
          <a:xfrm>
            <a:off x="34925" y="476250"/>
            <a:ext cx="8964613" cy="5632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8194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32766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7338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41910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th-TH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ลงทุนในกรอบกฎหมายพระราชบัญญัติสหกรณ์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1.</a:t>
            </a:r>
            <a:r>
              <a:rPr lang="th-TH" sz="40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	</a:t>
            </a:r>
            <a:r>
              <a:rPr lang="th-TH" sz="38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ดำเนินธุรกิจ การผลิต การค้า การบริการ และอุตสาหกรรม เพื่อประโยชน์ของสมาชิก (มาตรา 46 (1))</a:t>
            </a:r>
          </a:p>
          <a:p>
            <a:pPr>
              <a:defRPr/>
            </a:pPr>
            <a:r>
              <a:rPr lang="en-US" sz="38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2.</a:t>
            </a:r>
            <a:r>
              <a:rPr lang="th-TH" sz="38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	ให้กู้ ให้สินเชื่อ ให้ยืม ให้เช่า ให้เช่าซื้อ โอน รับจำนองหรือรับจำนำ ซึ่งทรัพย์สินแก่สมาชิกหรือของสมาชิก</a:t>
            </a:r>
          </a:p>
          <a:p>
            <a:pPr>
              <a:defRPr/>
            </a:pPr>
            <a:r>
              <a:rPr lang="th-TH" sz="38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	(มาตรา 46 (6))</a:t>
            </a:r>
          </a:p>
          <a:p>
            <a:pPr>
              <a:defRPr/>
            </a:pPr>
            <a:r>
              <a:rPr lang="en-US" sz="38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3.</a:t>
            </a:r>
            <a:r>
              <a:rPr lang="th-TH" sz="38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	จัดให้ได้มา ซื้อ ถือกรรมสิทธิ์หรือทรัพย์สิทธิ ครอบครอง กู้ ยืม เช่า เช่าซื้อ รับโอนสิทธิการเช่าหรือสิทธิการเช่าซื้อ จำนองหรือจำนำ ขายหรือจำหน่ายด้วยวิธีการใดซึ่งทรัพย์สิน (มาตรา 46 (7))</a:t>
            </a:r>
          </a:p>
        </p:txBody>
      </p:sp>
    </p:spTree>
    <p:extLst>
      <p:ext uri="{BB962C8B-B14F-4D97-AF65-F5344CB8AC3E}">
        <p14:creationId xmlns:p14="http://schemas.microsoft.com/office/powerpoint/2010/main" val="3004315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8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694329EA-1CFF-4238-B7CD-940452E02B60}" type="slidenum">
              <a:rPr lang="en-US" altLang="th-TH" sz="2600" smtClean="0"/>
              <a:pPr/>
              <a:t>103</a:t>
            </a:fld>
            <a:endParaRPr lang="th-TH" altLang="th-TH" sz="2600" smtClean="0"/>
          </a:p>
        </p:txBody>
      </p:sp>
      <p:sp>
        <p:nvSpPr>
          <p:cNvPr id="471042" name="Text Box 2"/>
          <p:cNvSpPr txBox="1">
            <a:spLocks noChangeArrowheads="1"/>
          </p:cNvSpPr>
          <p:nvPr/>
        </p:nvSpPr>
        <p:spPr bwMode="auto">
          <a:xfrm>
            <a:off x="179388" y="425450"/>
            <a:ext cx="8893175" cy="5908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8194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32766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7338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41910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4.</a:t>
            </a:r>
            <a:r>
              <a:rPr lang="th-TH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	ให้สหกรณ์อื่นกู้ยืมเงินได้ตามระเบียบของสหกรณ์ที่ได้รับความเห็นชอบจากนายทะเบียนสหกรณ์</a:t>
            </a:r>
          </a:p>
          <a:p>
            <a:pPr>
              <a:lnSpc>
                <a:spcPct val="120000"/>
              </a:lnSpc>
              <a:defRPr/>
            </a:pPr>
            <a:r>
              <a:rPr lang="th-TH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	 (มาตรา 46 (8))</a:t>
            </a:r>
          </a:p>
          <a:p>
            <a:pPr>
              <a:lnSpc>
                <a:spcPct val="120000"/>
              </a:lnSpc>
              <a:defRPr/>
            </a:pPr>
            <a:r>
              <a:rPr lang="en-US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5.</a:t>
            </a:r>
            <a:r>
              <a:rPr lang="th-TH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	ดำเนินกิจการอย่างอื่นบรรดาที่เกี่ยวกับ หรือเนื่องในการจัดให้สำเร็จตามวัตถุประสงค์ของสหกรณ์</a:t>
            </a:r>
          </a:p>
          <a:p>
            <a:pPr>
              <a:lnSpc>
                <a:spcPct val="120000"/>
              </a:lnSpc>
              <a:defRPr/>
            </a:pPr>
            <a:r>
              <a:rPr lang="th-TH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	(มาตรา 46 (9))</a:t>
            </a:r>
          </a:p>
          <a:p>
            <a:pPr>
              <a:lnSpc>
                <a:spcPct val="120000"/>
              </a:lnSpc>
              <a:defRPr/>
            </a:pPr>
            <a:r>
              <a:rPr lang="en-US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6.</a:t>
            </a:r>
            <a:r>
              <a:rPr lang="th-TH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	นำเงินของสหกรณ์ไปฝากหรือลงทุน</a:t>
            </a:r>
            <a:r>
              <a:rPr lang="th-TH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ตามมาตรา 62</a:t>
            </a:r>
          </a:p>
        </p:txBody>
      </p:sp>
    </p:spTree>
    <p:extLst>
      <p:ext uri="{BB962C8B-B14F-4D97-AF65-F5344CB8AC3E}">
        <p14:creationId xmlns:p14="http://schemas.microsoft.com/office/powerpoint/2010/main" val="876585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76D90948-1CD8-4F1A-87D1-81F1543DD4E2}" type="slidenum">
              <a:rPr lang="en-US" altLang="th-TH" sz="2600" smtClean="0"/>
              <a:pPr/>
              <a:t>104</a:t>
            </a:fld>
            <a:endParaRPr lang="th-TH" altLang="th-TH" sz="2600" smtClean="0"/>
          </a:p>
        </p:txBody>
      </p:sp>
      <p:sp>
        <p:nvSpPr>
          <p:cNvPr id="473090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8640762" cy="650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8194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32766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7338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41910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62 </a:t>
            </a:r>
          </a:p>
          <a:p>
            <a:pPr>
              <a:defRPr/>
            </a:pPr>
            <a:endParaRPr lang="th-TH" sz="1000" b="1" dirty="0" smtClean="0">
              <a:solidFill>
                <a:srgbClr val="CCECFF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  <a:p>
            <a:pPr>
              <a:lnSpc>
                <a:spcPct val="110000"/>
              </a:lnSpc>
              <a:defRPr/>
            </a:pPr>
            <a:r>
              <a:rPr lang="th-TH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</a:t>
            </a:r>
            <a:r>
              <a:rPr lang="en-US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1) </a:t>
            </a:r>
            <a:r>
              <a:rPr lang="th-TH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ฝากในชุมนุมสหกรณ์หรือสหกรณ์อื่น</a:t>
            </a:r>
          </a:p>
          <a:p>
            <a:pPr>
              <a:lnSpc>
                <a:spcPct val="110000"/>
              </a:lnSpc>
              <a:defRPr/>
            </a:pPr>
            <a:r>
              <a:rPr lang="en-US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(2) </a:t>
            </a:r>
            <a:r>
              <a:rPr lang="th-TH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ฝากในธนาคาร หรือฝากในสถาบันการเงินที่มีวัตถุประสงค์ เพื่อให้ความช่วยเหลือทางการเงินแก่สหกรณ์</a:t>
            </a:r>
          </a:p>
          <a:p>
            <a:pPr>
              <a:lnSpc>
                <a:spcPct val="110000"/>
              </a:lnSpc>
              <a:defRPr/>
            </a:pPr>
            <a:r>
              <a:rPr lang="en-US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(3) </a:t>
            </a:r>
            <a:r>
              <a:rPr lang="th-TH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ซื้อหลักทรัพย์ของรัฐบาลหรือรัฐวิสาหกิจ</a:t>
            </a:r>
          </a:p>
          <a:p>
            <a:pPr>
              <a:lnSpc>
                <a:spcPct val="110000"/>
              </a:lnSpc>
              <a:defRPr/>
            </a:pPr>
            <a:r>
              <a:rPr lang="en-US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(4) </a:t>
            </a:r>
            <a:r>
              <a:rPr lang="th-TH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ซื้อหุ้นของธนาคารที่มีวัตถุประสงค์เพื่อให้ความช่วยเหลือทางการเงินแก่สหกรณ์</a:t>
            </a:r>
          </a:p>
        </p:txBody>
      </p:sp>
    </p:spTree>
    <p:extLst>
      <p:ext uri="{BB962C8B-B14F-4D97-AF65-F5344CB8AC3E}">
        <p14:creationId xmlns:p14="http://schemas.microsoft.com/office/powerpoint/2010/main" val="4197033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3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3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3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3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3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3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3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3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68B74AD8-1DFF-496F-9474-C18D67D69047}" type="slidenum">
              <a:rPr lang="en-US" altLang="th-TH" sz="2600" smtClean="0"/>
              <a:pPr/>
              <a:t>105</a:t>
            </a:fld>
            <a:endParaRPr lang="th-TH" altLang="th-TH" sz="2600" smtClean="0"/>
          </a:p>
        </p:txBody>
      </p:sp>
      <p:sp>
        <p:nvSpPr>
          <p:cNvPr id="475138" name="Text Box 2"/>
          <p:cNvSpPr txBox="1">
            <a:spLocks noChangeArrowheads="1"/>
          </p:cNvSpPr>
          <p:nvPr/>
        </p:nvSpPr>
        <p:spPr bwMode="auto">
          <a:xfrm>
            <a:off x="358775" y="434975"/>
            <a:ext cx="8677275" cy="5908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9906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4478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9050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362200" indent="-5334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8194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32766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7338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41910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(5) </a:t>
            </a:r>
            <a:r>
              <a:rPr lang="th-TH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ซื้อหุ้นของชุมนุมสหกรณ์หรือสหกรณ์อื่น</a:t>
            </a:r>
          </a:p>
          <a:p>
            <a:pPr>
              <a:lnSpc>
                <a:spcPct val="120000"/>
              </a:lnSpc>
              <a:defRPr/>
            </a:pPr>
            <a:r>
              <a:rPr lang="en-US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(6) </a:t>
            </a:r>
            <a:r>
              <a:rPr lang="th-TH" sz="4500" b="1" dirty="0" smtClean="0"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ซื้อหุ้นของสถาบันที่ประกอบธุรกิจอันทำให้เกิดความสะดวก หรือส่งเสริมความเจริญแก่กิจการของสหกรณ์โดยได้รับความเห็นชอบจากนายทะเบียนสหกรณ์</a:t>
            </a:r>
          </a:p>
          <a:p>
            <a:pPr>
              <a:lnSpc>
                <a:spcPct val="120000"/>
              </a:lnSpc>
              <a:defRPr/>
            </a:pPr>
            <a:r>
              <a:rPr 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(7) </a:t>
            </a:r>
            <a:r>
              <a:rPr lang="th-TH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ฝากหรือลงทุนอย่างอื่นตามที่คณะกรรมการพัฒนาการสหกรณ์แห่งชาติกำหนด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2822945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ChangeArrowheads="1"/>
          </p:cNvSpPr>
          <p:nvPr/>
        </p:nvSpPr>
        <p:spPr bwMode="auto">
          <a:xfrm>
            <a:off x="1071563" y="1643063"/>
            <a:ext cx="257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466850" algn="l"/>
              </a:tabLst>
            </a:pPr>
            <a:endParaRPr lang="el-GR" altLang="th-TH" sz="4000">
              <a:solidFill>
                <a:srgbClr val="000000"/>
              </a:solidFill>
            </a:endParaRP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1071563" y="2935288"/>
            <a:ext cx="671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466850" algn="l"/>
              </a:tabLst>
            </a:pPr>
            <a:endParaRPr lang="el-GR" altLang="th-TH" sz="4000">
              <a:solidFill>
                <a:srgbClr val="000000"/>
              </a:solidFill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323850" y="1341438"/>
          <a:ext cx="8496300" cy="5078414"/>
        </p:xfrm>
        <a:graphic>
          <a:graphicData uri="http://schemas.openxmlformats.org/drawingml/2006/table">
            <a:tbl>
              <a:tblPr/>
              <a:tblGrid>
                <a:gridCol w="3759200"/>
                <a:gridCol w="1730375"/>
                <a:gridCol w="1503363"/>
                <a:gridCol w="1503362"/>
              </a:tblGrid>
              <a:tr h="1368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ประเภทหลักทรัพย์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พ.ร.บ. สหกรณ์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</a:rPr>
                        <a:t> 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พ.ศ.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</a:rPr>
                        <a:t> 2542 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ประกาศ </a:t>
                      </a:r>
                      <a:r>
                        <a:rPr kumimoji="0" lang="th-TH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คพช</a:t>
                      </a: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.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พ.ศ. </a:t>
                      </a: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</a:rPr>
                        <a:t>2558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หมายเหตุ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ตราสารหนี้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</a:rPr>
                        <a:t>1. </a:t>
                      </a: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</a:rPr>
                        <a:t> พันธบัตรรัฐบาล/รัฐวิสาหกิจ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  <a:sym typeface="Wingdings 2" pitchFamily="18" charset="2"/>
                        </a:rPr>
                        <a:t>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0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มาตรา 62 (3)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</a:rPr>
                        <a:t>2. </a:t>
                      </a: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</a:rPr>
                        <a:t> หุ้นกู้รัฐวิสาหกิจ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  <a:sym typeface="Wingdings 2" pitchFamily="18" charset="2"/>
                        </a:rPr>
                        <a:t>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0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มาตรา 62 (3) 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7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</a:rPr>
                        <a:t>3. </a:t>
                      </a: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</a:rPr>
                        <a:t> หุ้นกู้ภาคเอกชน ที่ได้รับการจัดอันดับความน่าเชื่อถือตั้งแต่ระดับ 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Cordia New" pitchFamily="34" charset="-34"/>
                          <a:cs typeface="AngsanaUPC" pitchFamily="18" charset="-34"/>
                        </a:rPr>
                        <a:t>A – </a:t>
                      </a: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Cordia New" pitchFamily="34" charset="-34"/>
                          <a:cs typeface="AngsanaUPC" pitchFamily="18" charset="-34"/>
                        </a:rPr>
                        <a:t>ขึ้นไป ได้แก่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ea typeface="Cordia New" pitchFamily="34" charset="-34"/>
                        <a:cs typeface="Angsan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</a:rPr>
                        <a:t>     </a:t>
                      </a: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</a:rPr>
                        <a:t>1)  หุ้นกู้ด้อยสิทธิมีประกัน 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       2)  หุ้นกู้ไม่ด้อยสิทธิ 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       3)  หุ้นกู้ไม่ด้อยสิทธิและมีประกัน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0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  <a:sym typeface="Wingdings 2" pitchFamily="18" charset="2"/>
                        </a:rPr>
                        <a:t>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ข้อ 3 </a:t>
                      </a: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Cordia New" pitchFamily="34" charset="-34"/>
                          <a:cs typeface="AngsanaUPC" pitchFamily="18" charset="-34"/>
                        </a:rPr>
                        <a:t>(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Cordia New" pitchFamily="34" charset="-34"/>
                          <a:cs typeface="AngsanaUPC" pitchFamily="18" charset="-34"/>
                        </a:rPr>
                        <a:t>6</a:t>
                      </a: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Cordia New" pitchFamily="34" charset="-34"/>
                          <a:cs typeface="AngsanaUPC" pitchFamily="18" charset="-34"/>
                        </a:rPr>
                        <a:t>)</a:t>
                      </a: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</a:rPr>
                        <a:t> </a:t>
                      </a: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</a:rPr>
                        <a:t>  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01" name="สี่เหลี่ยมผืนผ้า 9"/>
          <p:cNvSpPr>
            <a:spLocks noChangeArrowheads="1"/>
          </p:cNvSpPr>
          <p:nvPr/>
        </p:nvSpPr>
        <p:spPr bwMode="auto">
          <a:xfrm>
            <a:off x="177799" y="212702"/>
            <a:ext cx="8966201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h-TH" sz="32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Cordia New" pitchFamily="34" charset="-34"/>
              </a:rPr>
              <a:t>สรุปการลงทุนในหลักทรัพย์ของสหกรณ์</a:t>
            </a:r>
          </a:p>
          <a:p>
            <a:pPr algn="ctr" eaLnBrk="0" hangingPunct="0">
              <a:defRPr/>
            </a:pPr>
            <a:r>
              <a:rPr lang="th-TH" sz="32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Cordia New" pitchFamily="34" charset="-34"/>
              </a:rPr>
              <a:t>ที่เป็นไปตามกฎหมายสหกรณ์</a:t>
            </a:r>
            <a:endParaRPr lang="en-US" sz="32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8" name="ชื่อเรื่อง 2"/>
          <p:cNvSpPr txBox="1">
            <a:spLocks/>
          </p:cNvSpPr>
          <p:nvPr/>
        </p:nvSpPr>
        <p:spPr>
          <a:xfrm>
            <a:off x="0" y="0"/>
            <a:ext cx="9144000" cy="460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endParaRPr lang="en-US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6358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138C42C9-5F6C-4105-9627-02A27D655071}" type="slidenum">
              <a:rPr lang="en-US" altLang="th-TH" sz="1400" smtClean="0">
                <a:solidFill>
                  <a:srgbClr val="000000"/>
                </a:solidFill>
                <a:latin typeface="Arial" pitchFamily="34" charset="0"/>
              </a:rPr>
              <a:pPr/>
              <a:t>106</a:t>
            </a:fld>
            <a:endParaRPr lang="en-US" altLang="th-TH" sz="14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67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1071563" y="1643063"/>
            <a:ext cx="257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466850" algn="l"/>
              </a:tabLst>
            </a:pPr>
            <a:endParaRPr lang="el-GR" altLang="th-TH" sz="4000">
              <a:solidFill>
                <a:srgbClr val="000000"/>
              </a:solidFill>
            </a:endParaRP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1071563" y="2935288"/>
            <a:ext cx="671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466850" algn="l"/>
              </a:tabLst>
            </a:pPr>
            <a:endParaRPr lang="el-GR" altLang="th-TH" sz="4000">
              <a:solidFill>
                <a:srgbClr val="000000"/>
              </a:solidFill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323850" y="1443038"/>
          <a:ext cx="8135938" cy="5186365"/>
        </p:xfrm>
        <a:graphic>
          <a:graphicData uri="http://schemas.openxmlformats.org/drawingml/2006/table">
            <a:tbl>
              <a:tblPr/>
              <a:tblGrid>
                <a:gridCol w="3600450"/>
                <a:gridCol w="1655763"/>
                <a:gridCol w="1439862"/>
                <a:gridCol w="1439863"/>
              </a:tblGrid>
              <a:tr h="1584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ประเภทหลักทรัพย์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พ.ร.บ. สหกรณ์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Cordia New" pitchFamily="34" charset="-34"/>
                        </a:rPr>
                        <a:t> 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พ.ศ.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Cordia New" pitchFamily="34" charset="-34"/>
                        </a:rPr>
                        <a:t> 2542 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ประกาศ </a:t>
                      </a:r>
                      <a:r>
                        <a:rPr kumimoji="0" lang="th-TH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คพช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พ.ศ.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Cordia New" pitchFamily="34" charset="-34"/>
                        </a:rPr>
                        <a:t>2558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หมายเหตุ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ตราสารหนี้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92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Cordia New" pitchFamily="34" charset="-34"/>
                          <a:cs typeface="AngsanaUPC" pitchFamily="18" charset="-34"/>
                        </a:rPr>
                        <a:t>4.</a:t>
                      </a: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Cordia New" pitchFamily="34" charset="-34"/>
                          <a:cs typeface="AngsanaUPC" pitchFamily="18" charset="-34"/>
                        </a:rPr>
                        <a:t>  </a:t>
                      </a: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Cordia New" pitchFamily="34" charset="-34"/>
                          <a:cs typeface="AngsanaUPC" pitchFamily="18" charset="-34"/>
                        </a:rPr>
                        <a:t>ตั๋วแลกเงินและตั๋วสัญญาใช้เงิน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ea typeface="Cordia New" pitchFamily="34" charset="-34"/>
                        <a:cs typeface="Angsan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Cordia New" pitchFamily="34" charset="-34"/>
                          <a:cs typeface="AngsanaUPC" pitchFamily="18" charset="-34"/>
                        </a:rPr>
                        <a:t>ของรัฐวิสาหกิจ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ea typeface="Cordia New" pitchFamily="34" charset="-34"/>
                        <a:cs typeface="AngsanaUPC" pitchFamily="18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Cordia New" pitchFamily="34" charset="-34"/>
                          <a:sym typeface="Wingdings 2" pitchFamily="18" charset="2"/>
                        </a:rPr>
                        <a:t>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มาตรา 62 (3)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5.  ตั๋วแลกเงินของภาคเอกชน (มิใช่ธนาคารพาณิชย์เอกชน)  ซึ่งธนาคารรับรอง สลักหลัง หรือรับ</a:t>
                      </a:r>
                      <a:r>
                        <a:rPr kumimoji="0" lang="th-TH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อาวัล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Cordia New" pitchFamily="34" charset="-34"/>
                          <a:sym typeface="Wingdings 2" pitchFamily="18" charset="2"/>
                        </a:rPr>
                        <a:t>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ข้อ 3 (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Cordia New" pitchFamily="34" charset="-34"/>
                        </a:rPr>
                        <a:t>2</a:t>
                      </a:r>
                      <a:r>
                        <a:rPr kumimoji="0" lang="th-TH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Cordia New" pitchFamily="34" charset="-34"/>
                        </a:rPr>
                        <a:t>)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6.  ตั๋วสัญญาใช้เงินของภาคเอกชน  ซึ่งธนาคารรับรอง สลักหลัง หรือรับอาวัล โดยไม่มีข้อจำกัดความรับผิดชอบ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Cordia New" pitchFamily="34" charset="-34"/>
                          <a:sym typeface="Wingdings 2" pitchFamily="18" charset="2"/>
                        </a:rPr>
                        <a:t>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ข้อ 3 (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Cordia New" pitchFamily="34" charset="-34"/>
                        </a:rPr>
                        <a:t>2</a:t>
                      </a:r>
                      <a:r>
                        <a:rPr kumimoji="0" lang="th-TH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Cordia New" pitchFamily="34" charset="-34"/>
                        </a:rPr>
                        <a:t>) </a:t>
                      </a: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Cordia New" pitchFamily="34" charset="-34"/>
                        </a:rPr>
                        <a:t>  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สี่เหลี่ยมผืนผ้า 9"/>
          <p:cNvSpPr>
            <a:spLocks noChangeArrowheads="1"/>
          </p:cNvSpPr>
          <p:nvPr/>
        </p:nvSpPr>
        <p:spPr bwMode="auto">
          <a:xfrm>
            <a:off x="88899" y="260648"/>
            <a:ext cx="8966201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h-TH" sz="32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Cordia New" pitchFamily="34" charset="-34"/>
              </a:rPr>
              <a:t>สรุปการลงทุนในหลักทรัพย์ของสหกรณ์</a:t>
            </a:r>
          </a:p>
          <a:p>
            <a:pPr algn="ctr" eaLnBrk="0" hangingPunct="0">
              <a:defRPr/>
            </a:pPr>
            <a:r>
              <a:rPr lang="th-TH" sz="32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Cordia New" pitchFamily="34" charset="-34"/>
              </a:rPr>
              <a:t>ที่เป็นไปตามกฎหมายสหกรณ์</a:t>
            </a:r>
            <a:endParaRPr lang="en-US" sz="32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57381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7DF7F33E-BA82-41F2-BCAA-7A68D8FA15F4}" type="slidenum">
              <a:rPr lang="en-US" altLang="th-TH" sz="1400" smtClean="0">
                <a:solidFill>
                  <a:srgbClr val="000000"/>
                </a:solidFill>
                <a:latin typeface="Arial" pitchFamily="34" charset="0"/>
              </a:rPr>
              <a:pPr/>
              <a:t>107</a:t>
            </a:fld>
            <a:endParaRPr lang="en-US" altLang="th-TH" sz="14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98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ChangeArrowheads="1"/>
          </p:cNvSpPr>
          <p:nvPr/>
        </p:nvSpPr>
        <p:spPr bwMode="auto">
          <a:xfrm>
            <a:off x="1071563" y="1643063"/>
            <a:ext cx="257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466850" algn="l"/>
              </a:tabLst>
            </a:pPr>
            <a:endParaRPr lang="el-GR" altLang="th-TH" sz="4000">
              <a:solidFill>
                <a:srgbClr val="000000"/>
              </a:solidFill>
            </a:endParaRPr>
          </a:p>
        </p:txBody>
      </p:sp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1071563" y="2935288"/>
            <a:ext cx="671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466850" algn="l"/>
              </a:tabLst>
            </a:pPr>
            <a:endParaRPr lang="el-GR" altLang="th-TH" sz="4000">
              <a:solidFill>
                <a:srgbClr val="000000"/>
              </a:solidFill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323850" y="1443038"/>
          <a:ext cx="8135938" cy="3602036"/>
        </p:xfrm>
        <a:graphic>
          <a:graphicData uri="http://schemas.openxmlformats.org/drawingml/2006/table">
            <a:tbl>
              <a:tblPr/>
              <a:tblGrid>
                <a:gridCol w="3600450"/>
                <a:gridCol w="1655763"/>
                <a:gridCol w="1439862"/>
                <a:gridCol w="1439863"/>
              </a:tblGrid>
              <a:tr h="1585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ประเภทหลักทรัพย์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พ.ร.บ. สหกรณ์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</a:rPr>
                        <a:t> 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พ.ศ.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</a:rPr>
                        <a:t> 2542 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ประกาศ </a:t>
                      </a:r>
                      <a:r>
                        <a:rPr kumimoji="0" lang="th-TH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คพช</a:t>
                      </a: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.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พ.ศ. </a:t>
                      </a: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</a:rPr>
                        <a:t>2558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หมายเหตุ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ตราสารหนี้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585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  <a:r>
                        <a:rPr kumimoji="0" 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. </a:t>
                      </a: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 ตั๋วแลกเงินและตั๋วสัญญาใช้เงินของธนาคารพาณิชย์ที่มิใช่รัฐวิสาหกิจที่ได้รับการจัดอันดับความน่าเชื่อถือตั้งแต่ระดับ 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</a:rPr>
                        <a:t>A – </a:t>
                      </a: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</a:rPr>
                        <a:t>ขึ้นไป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0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  <a:sym typeface="Wingdings 2" pitchFamily="18" charset="2"/>
                        </a:rPr>
                        <a:t>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ข้อ 3 (3) 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cs typeface="Cordia New" pitchFamily="34" charset="-34"/>
                        </a:rPr>
                        <a:t> 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34601" marR="34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สี่เหลี่ยมผืนผ้า 9"/>
          <p:cNvSpPr>
            <a:spLocks noChangeArrowheads="1"/>
          </p:cNvSpPr>
          <p:nvPr/>
        </p:nvSpPr>
        <p:spPr bwMode="auto">
          <a:xfrm>
            <a:off x="117474" y="212702"/>
            <a:ext cx="8966201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h-TH" sz="32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Cordia New" pitchFamily="34" charset="-34"/>
              </a:rPr>
              <a:t>สรุปการลงทุนในหลักทรัพย์ของสหกรณ์</a:t>
            </a:r>
          </a:p>
          <a:p>
            <a:pPr algn="ctr" eaLnBrk="0" hangingPunct="0">
              <a:defRPr/>
            </a:pPr>
            <a:r>
              <a:rPr lang="th-TH" sz="32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Cordia New" pitchFamily="34" charset="-34"/>
              </a:rPr>
              <a:t>ที่เป็นไปตามกฎหมายสหกรณ์</a:t>
            </a:r>
            <a:endParaRPr lang="en-US" sz="32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58395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CCC9C76E-3F6A-473E-81F5-64FE4BE32AE0}" type="slidenum">
              <a:rPr lang="en-US" altLang="th-TH" sz="1400" smtClean="0">
                <a:solidFill>
                  <a:srgbClr val="000000"/>
                </a:solidFill>
                <a:latin typeface="Arial" pitchFamily="34" charset="0"/>
              </a:rPr>
              <a:pPr/>
              <a:t>108</a:t>
            </a:fld>
            <a:endParaRPr lang="en-US" altLang="th-TH" sz="14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205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2" y="116632"/>
            <a:ext cx="8129983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9"/>
          <p:cNvSpPr txBox="1">
            <a:spLocks noChangeArrowheads="1"/>
          </p:cNvSpPr>
          <p:nvPr/>
        </p:nvSpPr>
        <p:spPr bwMode="auto">
          <a:xfrm>
            <a:off x="-12354" y="0"/>
            <a:ext cx="9109075" cy="69865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th-TH" sz="4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7200" b="1" dirty="0" smtClean="0">
              <a:solidFill>
                <a:srgbClr val="FF0000"/>
              </a:solidFill>
              <a:latin typeface="BooK_R-luX [2006]" pitchFamily="2" charset="0"/>
              <a:cs typeface="BooK_R-luX [2006]" pitchFamily="2" charset="0"/>
            </a:endParaRPr>
          </a:p>
          <a:p>
            <a:pPr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857250" indent="-857250">
              <a:buFont typeface="Wingdings" panose="05000000000000000000" pitchFamily="2" charset="2"/>
              <a:buChar char="q"/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19571" y="836712"/>
            <a:ext cx="7992888" cy="83099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latin typeface="BooK_R-luX [2006]" pitchFamily="2" charset="0"/>
                <a:cs typeface="BooK_R-luX [2006]" pitchFamily="2" charset="0"/>
              </a:rPr>
              <a:t>ข้อมูลการเงินของสหกรณ์ของสหกรณ์ออมทรัพย์ขนาด</a:t>
            </a:r>
            <a:r>
              <a:rPr lang="th-TH" sz="4800" b="1" dirty="0" smtClean="0">
                <a:latin typeface="BooK_R-luX [2006]" pitchFamily="2" charset="0"/>
                <a:cs typeface="BooK_R-luX [2006]" pitchFamily="2" charset="0"/>
              </a:rPr>
              <a:t>ใหญ่</a:t>
            </a:r>
            <a:endParaRPr lang="en-US" sz="4800" b="1" dirty="0">
              <a:latin typeface="BooK_R-luX [2006]" pitchFamily="2" charset="0"/>
              <a:cs typeface="BooK_R-luX [2006]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56156"/>
            <a:ext cx="8496943" cy="473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79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633670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63284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2008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4D026A2-7476-44B0-9648-BB98882F7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48F8FC21-0A44-4045-95A1-B7935DBC60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0209B962-CD29-4D46-A7B0-10F6C7CF1C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23">
              <a:extLst>
                <a:ext uri="{FF2B5EF4-FFF2-40B4-BE49-F238E27FC236}">
                  <a16:creationId xmlns:a16="http://schemas.microsoft.com/office/drawing/2014/main" xmlns="" id="{CC8D40CF-4D47-411D-A8B7-0E4B29E98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74" name="Rectangle 25">
              <a:extLst>
                <a:ext uri="{FF2B5EF4-FFF2-40B4-BE49-F238E27FC236}">
                  <a16:creationId xmlns:a16="http://schemas.microsoft.com/office/drawing/2014/main" xmlns="" id="{9B48A2AD-5257-4384-A7F5-A1EE4E688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xmlns="" id="{04C26DE3-844C-47DA-831E-E7D7BF617E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76" name="Rectangle 27">
              <a:extLst>
                <a:ext uri="{FF2B5EF4-FFF2-40B4-BE49-F238E27FC236}">
                  <a16:creationId xmlns:a16="http://schemas.microsoft.com/office/drawing/2014/main" xmlns="" id="{922D975E-0684-4AA6-9FB7-929B250D53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xmlns="" id="{38ED5A9A-F0C7-4547-BC1E-22FC89BD26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78" name="Rectangle 29">
              <a:extLst>
                <a:ext uri="{FF2B5EF4-FFF2-40B4-BE49-F238E27FC236}">
                  <a16:creationId xmlns:a16="http://schemas.microsoft.com/office/drawing/2014/main" xmlns="" id="{2D743765-A245-4349-A5CE-4AB5F078F9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xmlns="" id="{0AF7217B-D042-44D2-9FC7-71FAB6651A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xmlns="" id="{1CC9171B-8BEB-48B1-B9BE-E9584522D0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87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89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90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91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xmlns="" id="{F012E3E1-82DA-09A6-7631-CFB7DF0B3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4" t="16402" r="2179"/>
          <a:stretch/>
        </p:blipFill>
        <p:spPr>
          <a:xfrm>
            <a:off x="844732" y="1861553"/>
            <a:ext cx="7455944" cy="31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374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DAF8575-DDD0-43E3-95E0-CF812F06A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CCA1792-C598-45A3-82EC-60F305DCB1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484F3208-0F93-4217-AB03-C74E56572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F862CE08-0EF8-4D30-9F34-5CEF2E35C9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CF707B85-7DC9-4931-8C39-C2802F1FF5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39409EB7-9549-43B7-9597-771D971CA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995D6453-5D14-445F-B965-BA2F9177D0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562F0BDF-F752-4F9D-826C-376BA43AFF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019CD532-CC2D-41A0-B2E5-1A177CC060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751829B1-B54D-428F-B99F-234847A0C3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C8483DED-5995-47C7-9E6E-3340224B34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C86AAB9-5033-336C-FAAA-DD7369AF28BF}"/>
              </a:ext>
            </a:extLst>
          </p:cNvPr>
          <p:cNvGrpSpPr/>
          <p:nvPr/>
        </p:nvGrpSpPr>
        <p:grpSpPr>
          <a:xfrm>
            <a:off x="633620" y="662602"/>
            <a:ext cx="7894154" cy="5499659"/>
            <a:chOff x="1022222" y="622846"/>
            <a:chExt cx="9799996" cy="4812754"/>
          </a:xfrm>
        </p:grpSpPr>
        <p:pic>
          <p:nvPicPr>
            <p:cNvPr id="4" name="Picture 3" descr="A close-up of a document&#10;&#10;Description automatically generated">
              <a:extLst>
                <a:ext uri="{FF2B5EF4-FFF2-40B4-BE49-F238E27FC236}">
                  <a16:creationId xmlns:a16="http://schemas.microsoft.com/office/drawing/2014/main" xmlns="" id="{2ABD82CE-A126-0DC2-1836-686F17462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12" r="1730"/>
            <a:stretch/>
          </p:blipFill>
          <p:spPr>
            <a:xfrm>
              <a:off x="1143619" y="622846"/>
              <a:ext cx="9678599" cy="3707417"/>
            </a:xfrm>
            <a:prstGeom prst="rect">
              <a:avLst/>
            </a:prstGeom>
          </p:spPr>
        </p:pic>
        <p:pic>
          <p:nvPicPr>
            <p:cNvPr id="5" name="Picture 4" descr="A close-up of a paper&#10;&#10;Description automatically generated">
              <a:extLst>
                <a:ext uri="{FF2B5EF4-FFF2-40B4-BE49-F238E27FC236}">
                  <a16:creationId xmlns:a16="http://schemas.microsoft.com/office/drawing/2014/main" xmlns="" id="{5480B766-D303-6B06-FC62-629D54804B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03" t="6590" r="3095" b="75479"/>
            <a:stretch/>
          </p:blipFill>
          <p:spPr>
            <a:xfrm>
              <a:off x="1022222" y="3674198"/>
              <a:ext cx="9792205" cy="1761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43046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09316A9-990D-4EC3-A671-70EE5C149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9B0C6109-9159-49CA-AD7A-F9035539D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686F14F5-308C-4EB6-87AB-05DE9501B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BA032363-A188-47C5-9D59-9B788809D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2C4077DF-6BB9-4069-AD28-6B1664EBB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1D2B8B50-3419-41ED-9A9F-3CF9EEBBD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5C640498-2E73-4FA2-BEB6-C3596A458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3240EEFC-4112-4C39-A816-C815774F6D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ADF362B0-03EA-4800-9FAA-9F128587E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0BA84559-2F4C-4795-9246-4C563F942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FA77A1AA-CA47-4A91-A0A1-0A8CE31A9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h-TH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text&#10;&#10;Description automatically generated">
            <a:extLst>
              <a:ext uri="{FF2B5EF4-FFF2-40B4-BE49-F238E27FC236}">
                <a16:creationId xmlns:a16="http://schemas.microsoft.com/office/drawing/2014/main" xmlns="" id="{18221959-8C6A-607B-B331-69E06BBD0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38" y="1051034"/>
            <a:ext cx="8040035" cy="475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6984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343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EA3B18"/>
            </a:solidFill>
          </a:ln>
        </p:spPr>
        <p:txBody>
          <a:bodyPr/>
          <a:lstStyle/>
          <a:p>
            <a:pPr algn="ctr">
              <a:lnSpc>
                <a:spcPct val="60000"/>
              </a:lnSpc>
              <a:buFontTx/>
              <a:buNone/>
              <a:defRPr/>
            </a:pPr>
            <a:endParaRPr lang="th-TH" sz="1800" dirty="0">
              <a:solidFill>
                <a:srgbClr val="C00000"/>
              </a:solidFill>
              <a:latin typeface="LilyUPC" pitchFamily="34" charset="-34"/>
              <a:cs typeface="LilyUPC" pitchFamily="34" charset="-34"/>
            </a:endParaRPr>
          </a:p>
          <a:p>
            <a:pPr algn="ctr">
              <a:lnSpc>
                <a:spcPct val="60000"/>
              </a:lnSpc>
              <a:buFontTx/>
              <a:buNone/>
              <a:defRPr/>
            </a:pPr>
            <a:endParaRPr lang="th-TH" sz="8800" dirty="0">
              <a:solidFill>
                <a:srgbClr val="C00000"/>
              </a:solidFill>
              <a:latin typeface="LilyUPC" pitchFamily="34" charset="-34"/>
              <a:cs typeface="LilyUPC" pitchFamily="34" charset="-34"/>
            </a:endParaRPr>
          </a:p>
          <a:p>
            <a:pPr algn="ctr">
              <a:lnSpc>
                <a:spcPct val="60000"/>
              </a:lnSpc>
              <a:buFontTx/>
              <a:buNone/>
              <a:defRPr/>
            </a:pPr>
            <a:endParaRPr lang="th-TH" sz="5400" b="1" dirty="0" smtClean="0">
              <a:solidFill>
                <a:srgbClr val="C00000"/>
              </a:solidFill>
              <a:latin typeface="DSN KaMon" pitchFamily="2" charset="-34"/>
              <a:cs typeface="DSN KaMon" pitchFamily="2" charset="-34"/>
            </a:endParaRPr>
          </a:p>
          <a:p>
            <a:pPr algn="ctr">
              <a:lnSpc>
                <a:spcPct val="60000"/>
              </a:lnSpc>
              <a:buFontTx/>
              <a:buNone/>
              <a:defRPr/>
            </a:pPr>
            <a:r>
              <a:rPr lang="th-TH" sz="5400" dirty="0">
                <a:latin typeface="BooK_R-luX [2006]" pitchFamily="2" charset="0"/>
                <a:cs typeface="BooK_R-luX [2006]" pitchFamily="2" charset="0"/>
              </a:rPr>
              <a:t>กลยุทธ์และทิศทางการพัฒนาสหกรณ์ออมทรัพย์</a:t>
            </a:r>
            <a:endParaRPr lang="th-TH" sz="5400" b="1" dirty="0">
              <a:solidFill>
                <a:srgbClr val="C00000"/>
              </a:solidFill>
              <a:latin typeface="DSN KaMon" pitchFamily="2" charset="-34"/>
              <a:cs typeface="DSN KaMo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22152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7504" y="823913"/>
            <a:ext cx="9036496" cy="5946621"/>
          </a:xfrm>
          <a:prstGeom prst="rect">
            <a:avLst/>
          </a:prstGeom>
          <a:solidFill>
            <a:srgbClr val="FF8F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3495675" algn="r"/>
              </a:tabLst>
              <a:defRPr/>
            </a:pP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ฉบับที่ </a:t>
            </a:r>
            <a:r>
              <a:rPr lang="en-US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1 : </a:t>
            </a: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(พ.ศ. </a:t>
            </a:r>
            <a:r>
              <a:rPr lang="en-US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2546  - 2549</a:t>
            </a: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)</a:t>
            </a:r>
          </a:p>
          <a:p>
            <a:pPr eaLnBrk="1" hangingPunct="1">
              <a:tabLst>
                <a:tab pos="3495675" algn="r"/>
              </a:tabLst>
              <a:defRPr/>
            </a:pP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พัฒนาศักยภาพคน เพิ่มประสิทธิภาพการบริหารจัดการองค์กร</a:t>
            </a:r>
          </a:p>
          <a:p>
            <a:pPr eaLnBrk="1" hangingPunct="1">
              <a:tabLst>
                <a:tab pos="3495675" algn="r"/>
              </a:tabLst>
              <a:defRPr/>
            </a:pP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ฉบับที่ </a:t>
            </a:r>
            <a:r>
              <a:rPr lang="en-US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2 : </a:t>
            </a: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(พ.ศ. </a:t>
            </a:r>
            <a:r>
              <a:rPr lang="en-US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2550  - 2554</a:t>
            </a: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)</a:t>
            </a:r>
          </a:p>
          <a:p>
            <a:pPr eaLnBrk="1" hangingPunct="1">
              <a:tabLst>
                <a:tab pos="3495675" algn="r"/>
              </a:tabLst>
              <a:defRPr/>
            </a:pP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สร้างความศรัทธา</a:t>
            </a:r>
            <a:r>
              <a:rPr lang="th-TH" sz="3600" b="1" dirty="0" err="1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และเขื่อ</a:t>
            </a: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มั่นในคุณค่าสหกรณ์ และ ศก.พอเพียง</a:t>
            </a:r>
          </a:p>
          <a:p>
            <a:pPr eaLnBrk="1" hangingPunct="1">
              <a:tabLst>
                <a:tab pos="3495675" algn="r"/>
              </a:tabLst>
              <a:defRPr/>
            </a:pP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ฉบับที่ </a:t>
            </a:r>
            <a:r>
              <a:rPr lang="en-US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3 : </a:t>
            </a: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(พ.ศ. </a:t>
            </a:r>
            <a:r>
              <a:rPr lang="en-US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2555  - 2559</a:t>
            </a: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)</a:t>
            </a:r>
          </a:p>
          <a:p>
            <a:pPr eaLnBrk="1" hangingPunct="1">
              <a:tabLst>
                <a:tab pos="3495675" algn="r"/>
              </a:tabLst>
              <a:defRPr/>
            </a:pP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สร้างความศรัทธา</a:t>
            </a:r>
            <a:r>
              <a:rPr lang="th-TH" sz="3600" b="1" dirty="0" err="1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และเขื่อ</a:t>
            </a: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มั่นในคุณค่าสหกรณ์ เป็นองค์กรพึ่งพาตนเอง</a:t>
            </a:r>
          </a:p>
          <a:p>
            <a:pPr eaLnBrk="1" hangingPunct="1">
              <a:tabLst>
                <a:tab pos="3495675" algn="r"/>
              </a:tabLst>
              <a:defRPr/>
            </a:pP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ฉบับที่ </a:t>
            </a:r>
            <a:r>
              <a:rPr lang="en-US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4 : </a:t>
            </a: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(พ.ศ. </a:t>
            </a:r>
            <a:r>
              <a:rPr lang="en-US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2563  - 2565</a:t>
            </a: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)</a:t>
            </a:r>
          </a:p>
          <a:p>
            <a:pPr eaLnBrk="1" hangingPunct="1">
              <a:tabLst>
                <a:tab pos="3495675" algn="r"/>
              </a:tabLst>
              <a:defRPr/>
            </a:pP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พัฒนาสหกรณ์ให้เข้มแข็ง และพัฒนาคุณภาพชีวิตของสมาชิกและชุมชน</a:t>
            </a:r>
          </a:p>
          <a:p>
            <a:pPr eaLnBrk="1" hangingPunct="1">
              <a:tabLst>
                <a:tab pos="3495675" algn="r"/>
              </a:tabLst>
              <a:defRPr/>
            </a:pP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ฉบับที่ </a:t>
            </a:r>
            <a:r>
              <a:rPr lang="en-US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5 : </a:t>
            </a: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(พ.ศ. </a:t>
            </a:r>
            <a:r>
              <a:rPr lang="en-US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2566  - 2570</a:t>
            </a: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)</a:t>
            </a:r>
          </a:p>
          <a:p>
            <a:pPr eaLnBrk="1" hangingPunct="1">
              <a:tabLst>
                <a:tab pos="3495675" algn="r"/>
              </a:tabLst>
              <a:defRPr/>
            </a:pP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การบริหารจัดการที่ดี มีประสิทธิภาพ มีเสถียรภาพทางการเงิน พึ่งพาตนเองได้ด้วยหลัก</a:t>
            </a:r>
            <a:r>
              <a:rPr lang="th-TH" sz="3600" b="1" dirty="0" err="1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ธรรมาภิ</a:t>
            </a:r>
            <a:r>
              <a:rPr lang="th-TH" sz="3600" b="1" dirty="0">
                <a:solidFill>
                  <a:schemeClr val="tx1"/>
                </a:solidFill>
                <a:latin typeface="DSN KaMon" pitchFamily="2" charset="-34"/>
                <a:cs typeface="DSN KaMon" pitchFamily="2" charset="-34"/>
              </a:rPr>
              <a:t>บาล</a:t>
            </a:r>
          </a:p>
        </p:txBody>
      </p:sp>
      <p:sp>
        <p:nvSpPr>
          <p:cNvPr id="16389" name="สี่เหลี่ยมผืนผ้า 1"/>
          <p:cNvSpPr>
            <a:spLocks noChangeArrowheads="1"/>
          </p:cNvSpPr>
          <p:nvPr/>
        </p:nvSpPr>
        <p:spPr bwMode="auto">
          <a:xfrm>
            <a:off x="107950" y="115888"/>
            <a:ext cx="9036050" cy="7080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tabLst>
                <a:tab pos="3495675" algn="r"/>
              </a:tabLst>
            </a:pPr>
            <a:r>
              <a:rPr lang="th-TH" sz="4000" b="1">
                <a:latin typeface="DSN KaMon" pitchFamily="2" charset="-34"/>
                <a:cs typeface="DSN KaMon" pitchFamily="2" charset="-34"/>
              </a:rPr>
              <a:t>แผนพัฒนาสหกรณ์กับจุดเน้น</a:t>
            </a:r>
          </a:p>
        </p:txBody>
      </p:sp>
    </p:spTree>
    <p:extLst>
      <p:ext uri="{BB962C8B-B14F-4D97-AF65-F5344CB8AC3E}">
        <p14:creationId xmlns:p14="http://schemas.microsoft.com/office/powerpoint/2010/main" val="37624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ข้อมูลสารสนเทศ - แผนพัฒนาการสหกรณ์ฉบับที่ 5 (พ.ศ.2566-257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03605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3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692696"/>
            <a:ext cx="7077472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CC"/>
              </a:contourClr>
            </a:sp3d>
          </a:bodyPr>
          <a:lstStyle/>
          <a:p>
            <a:r>
              <a:rPr lang="th-TH" altLang="th-TH" sz="6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chemeClr val="bg1">
                      <a:lumMod val="65000"/>
                      <a:alpha val="38000"/>
                    </a:schemeClr>
                  </a:outerShdw>
                </a:effectLst>
                <a:latin typeface="BooK_R-luX [2006]" pitchFamily="2" charset="0"/>
                <a:cs typeface="BooK_R-luX [2006]" pitchFamily="2" charset="0"/>
              </a:rPr>
              <a:t>ด้านสมาชิกสหกรณ์</a:t>
            </a:r>
            <a:endParaRPr lang="th-TH" altLang="th-TH" sz="6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chemeClr val="bg1">
                    <a:lumMod val="65000"/>
                    <a:alpha val="38000"/>
                  </a:schemeClr>
                </a:outerShdw>
              </a:effectLst>
              <a:latin typeface="BooK_R-luX [2006]" pitchFamily="2" charset="0"/>
              <a:cs typeface="BooK_R-luX [2006]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348880"/>
            <a:ext cx="7992888" cy="36004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th-TH" dirty="0" smtClean="0"/>
              <a:t>		</a:t>
            </a:r>
          </a:p>
          <a:p>
            <a:pPr eaLnBrk="1" hangingPunct="1">
              <a:buFontTx/>
              <a:buNone/>
              <a:defRPr/>
            </a:pPr>
            <a:r>
              <a:rPr lang="th-TH" sz="4400" dirty="0" smtClean="0"/>
              <a:t>	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- ให้ความรู้เกี่ยวกับการวางแผนการเงินแก่สมาชิก</a:t>
            </a:r>
          </a:p>
          <a:p>
            <a:pPr eaLnBrk="1" hangingPunct="1">
              <a:buFontTx/>
              <a:buNone/>
              <a:defRPr/>
            </a:pPr>
            <a:r>
              <a:rPr lang="th-TH" sz="4400" b="1" dirty="0">
                <a:latin typeface="DSN KaMon" pitchFamily="2" charset="-34"/>
                <a:cs typeface="DSN KaMon" pitchFamily="2" charset="-34"/>
              </a:rPr>
              <a:t> 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  - ส่งเสริมการออมอย่างจริงจัง(เงินฝากในสหกรณ์)</a:t>
            </a:r>
          </a:p>
          <a:p>
            <a:pPr eaLnBrk="1" hangingPunct="1">
              <a:buFontTx/>
              <a:buNone/>
              <a:defRPr/>
            </a:pPr>
            <a:r>
              <a:rPr lang="th-TH" sz="4400" b="1" dirty="0">
                <a:latin typeface="DSN KaMon" pitchFamily="2" charset="-34"/>
                <a:cs typeface="DSN KaMon" pitchFamily="2" charset="-34"/>
              </a:rPr>
              <a:t> 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  - ควบคุมการใช้เงินกู้ให้ตรงตามวัตถุประสงค์แห่งการกู้</a:t>
            </a:r>
          </a:p>
          <a:p>
            <a:pPr>
              <a:buNone/>
              <a:defRPr/>
            </a:pP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   -แก้ไข</a:t>
            </a:r>
            <a:r>
              <a:rPr lang="th-TH" sz="4400" b="1" dirty="0">
                <a:latin typeface="DSN KaMon" pitchFamily="2" charset="-34"/>
                <a:cs typeface="DSN KaMon" pitchFamily="2" charset="-34"/>
              </a:rPr>
              <a:t>หนี้สินของสมาชิกสหกรณ์</a:t>
            </a:r>
            <a:endParaRPr lang="th-TH" sz="4400" b="1" dirty="0" smtClean="0">
              <a:latin typeface="DSN KaMon" pitchFamily="2" charset="-34"/>
              <a:cs typeface="DSN KaMon" pitchFamily="2" charset="-34"/>
            </a:endParaRPr>
          </a:p>
          <a:p>
            <a:pPr eaLnBrk="1" hangingPunct="1">
              <a:buFontTx/>
              <a:buNone/>
              <a:defRPr/>
            </a:pPr>
            <a:r>
              <a:rPr lang="th-TH" sz="4400" b="1" dirty="0">
                <a:latin typeface="DSN KaMon" pitchFamily="2" charset="-34"/>
                <a:cs typeface="DSN KaMon" pitchFamily="2" charset="-34"/>
              </a:rPr>
              <a:t> 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   </a:t>
            </a:r>
            <a:endParaRPr lang="th-TH" sz="4300" b="1" dirty="0" smtClean="0"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</p:spPr>
        <p:txBody>
          <a:bodyPr/>
          <a:lstStyle/>
          <a:p>
            <a:fld id="{CCABB6E3-EB99-4EBF-B683-B314FCA809C1}" type="slidenum">
              <a:rPr lang="th-TH" smtClean="0"/>
              <a:pPr/>
              <a:t>119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010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9"/>
          <p:cNvSpPr txBox="1">
            <a:spLocks noChangeArrowheads="1"/>
          </p:cNvSpPr>
          <p:nvPr/>
        </p:nvSpPr>
        <p:spPr bwMode="auto">
          <a:xfrm>
            <a:off x="1" y="0"/>
            <a:ext cx="9109075" cy="920251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th-TH" sz="4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r>
              <a:rPr lang="th-TH" sz="7200" b="1" dirty="0" smtClean="0">
                <a:solidFill>
                  <a:srgbClr val="FF0000"/>
                </a:solidFill>
                <a:latin typeface="BooK_R-luX [2006]" pitchFamily="2" charset="0"/>
                <a:cs typeface="BooK_R-luX [2006]" pitchFamily="2" charset="0"/>
              </a:rPr>
              <a:t>เงินลงทุนมากกว่าทุนเรือนหุ้นบวกทุนสำรอง</a:t>
            </a:r>
          </a:p>
          <a:p>
            <a:pPr algn="ctr"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BooK_R-luX [2006]" pitchFamily="2" charset="0"/>
                <a:cs typeface="BooK_R-luX [2006]" pitchFamily="2" charset="0"/>
              </a:rPr>
              <a:t>2,321,977 </a:t>
            </a:r>
            <a:r>
              <a:rPr lang="th-TH" sz="7200" b="1" dirty="0" smtClean="0">
                <a:solidFill>
                  <a:srgbClr val="FF0000"/>
                </a:solidFill>
                <a:latin typeface="BooK_R-luX [2006]" pitchFamily="2" charset="0"/>
                <a:cs typeface="BooK_R-luX [2006]" pitchFamily="2" charset="0"/>
              </a:rPr>
              <a:t>ล้านล้านบาท</a:t>
            </a:r>
          </a:p>
          <a:p>
            <a:pPr algn="ctr">
              <a:defRPr/>
            </a:pPr>
            <a:r>
              <a:rPr lang="th-TH" sz="7200" b="1" dirty="0" smtClean="0">
                <a:solidFill>
                  <a:srgbClr val="FF0000"/>
                </a:solidFill>
                <a:latin typeface="BooK_R-luX [2006]" pitchFamily="2" charset="0"/>
                <a:cs typeface="BooK_R-luX [2006]" pitchFamily="2" charset="0"/>
              </a:rPr>
              <a:t>จะส่งเสริมการออมยังไง</a:t>
            </a:r>
          </a:p>
          <a:p>
            <a:pPr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857250" indent="-857250">
              <a:buFont typeface="Wingdings" panose="05000000000000000000" pitchFamily="2" charset="2"/>
              <a:buChar char="q"/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4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692696"/>
            <a:ext cx="7077472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CC"/>
              </a:contourClr>
            </a:sp3d>
          </a:bodyPr>
          <a:lstStyle/>
          <a:p>
            <a:r>
              <a:rPr lang="th-TH" altLang="th-TH" sz="6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chemeClr val="bg1">
                      <a:lumMod val="65000"/>
                      <a:alpha val="38000"/>
                    </a:schemeClr>
                  </a:outerShdw>
                </a:effectLst>
                <a:latin typeface="BooK_R-luX [2006]" pitchFamily="2" charset="0"/>
                <a:cs typeface="BooK_R-luX [2006]" pitchFamily="2" charset="0"/>
              </a:rPr>
              <a:t>ด้านการบริหารจัดการสหกรณ์</a:t>
            </a:r>
            <a:endParaRPr lang="th-TH" altLang="th-TH" sz="6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chemeClr val="bg1">
                    <a:lumMod val="65000"/>
                    <a:alpha val="38000"/>
                  </a:schemeClr>
                </a:outerShdw>
              </a:effectLst>
              <a:latin typeface="BooK_R-luX [2006]" pitchFamily="2" charset="0"/>
              <a:cs typeface="BooK_R-luX [2006]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348880"/>
            <a:ext cx="7992888" cy="36004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  <a:defRPr/>
            </a:pPr>
            <a:r>
              <a:rPr lang="th-TH" dirty="0" smtClean="0"/>
              <a:t>		</a:t>
            </a:r>
          </a:p>
          <a:p>
            <a:pPr eaLnBrk="1" hangingPunct="1">
              <a:buFontTx/>
              <a:buNone/>
              <a:defRPr/>
            </a:pPr>
            <a:r>
              <a:rPr lang="th-TH" sz="4400" dirty="0" smtClean="0"/>
              <a:t>	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- ให้ความรู้เกี่ยวกับการวางแผนการเงินแก่สมาชิก</a:t>
            </a:r>
          </a:p>
          <a:p>
            <a:pPr eaLnBrk="1" hangingPunct="1">
              <a:buFontTx/>
              <a:buNone/>
              <a:defRPr/>
            </a:pPr>
            <a:r>
              <a:rPr lang="th-TH" sz="4400" b="1" dirty="0">
                <a:latin typeface="DSN KaMon" pitchFamily="2" charset="-34"/>
                <a:cs typeface="DSN KaMon" pitchFamily="2" charset="-34"/>
              </a:rPr>
              <a:t> 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  - ส่งเสริมการออมอย่างจริงจัง(เงินฝากในสหกรณ์)</a:t>
            </a:r>
          </a:p>
          <a:p>
            <a:pPr eaLnBrk="1" hangingPunct="1">
              <a:buFontTx/>
              <a:buNone/>
              <a:defRPr/>
            </a:pPr>
            <a:r>
              <a:rPr lang="th-TH" sz="4400" b="1" dirty="0">
                <a:latin typeface="DSN KaMon" pitchFamily="2" charset="-34"/>
                <a:cs typeface="DSN KaMon" pitchFamily="2" charset="-34"/>
              </a:rPr>
              <a:t> 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  - ควบคุมการใช้เงินกู้ให้ตรงตามวัตถุประสงค์แห่งการกู้</a:t>
            </a:r>
          </a:p>
          <a:p>
            <a:pPr eaLnBrk="1" hangingPunct="1">
              <a:buFontTx/>
              <a:buNone/>
              <a:defRPr/>
            </a:pPr>
            <a:r>
              <a:rPr lang="th-TH" sz="4400" b="1" dirty="0">
                <a:latin typeface="DSN KaMon" pitchFamily="2" charset="-34"/>
                <a:cs typeface="DSN KaMon" pitchFamily="2" charset="-34"/>
              </a:rPr>
              <a:t> 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   </a:t>
            </a:r>
            <a:endParaRPr lang="th-TH" sz="4300" b="1" dirty="0" smtClean="0"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</p:spPr>
        <p:txBody>
          <a:bodyPr/>
          <a:lstStyle/>
          <a:p>
            <a:fld id="{CCABB6E3-EB99-4EBF-B683-B314FCA809C1}" type="slidenum">
              <a:rPr lang="th-TH" smtClean="0"/>
              <a:pPr/>
              <a:t>120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28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692696"/>
            <a:ext cx="7077472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CC"/>
              </a:contourClr>
            </a:sp3d>
          </a:bodyPr>
          <a:lstStyle/>
          <a:p>
            <a:r>
              <a:rPr lang="th-TH" altLang="th-TH" sz="6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chemeClr val="bg1">
                      <a:lumMod val="65000"/>
                      <a:alpha val="38000"/>
                    </a:schemeClr>
                  </a:outerShdw>
                </a:effectLst>
                <a:latin typeface="BooK_R-luX [2006]" pitchFamily="2" charset="0"/>
                <a:cs typeface="BooK_R-luX [2006]" pitchFamily="2" charset="0"/>
              </a:rPr>
              <a:t>ด้านการกำกับควบคุมสหกรณ์</a:t>
            </a:r>
            <a:endParaRPr lang="th-TH" altLang="th-TH" sz="6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chemeClr val="bg1">
                    <a:lumMod val="65000"/>
                    <a:alpha val="38000"/>
                  </a:schemeClr>
                </a:outerShdw>
              </a:effectLst>
              <a:latin typeface="BooK_R-luX [2006]" pitchFamily="2" charset="0"/>
              <a:cs typeface="BooK_R-luX [2006]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4"/>
            <a:ext cx="7992888" cy="388843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th-TH" dirty="0" smtClean="0"/>
              <a:t>		</a:t>
            </a:r>
          </a:p>
          <a:p>
            <a:pPr eaLnBrk="1" hangingPunct="1">
              <a:buFontTx/>
              <a:buNone/>
              <a:defRPr/>
            </a:pPr>
            <a:r>
              <a:rPr lang="th-TH" sz="4400" dirty="0" smtClean="0"/>
              <a:t>	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- การให้กู้อย่างเป็นธรรมและรับผิดชอบแก่สมาชิก</a:t>
            </a:r>
          </a:p>
          <a:p>
            <a:pPr eaLnBrk="1" hangingPunct="1">
              <a:buFontTx/>
              <a:buNone/>
              <a:defRPr/>
            </a:pPr>
            <a:r>
              <a:rPr lang="th-TH" sz="4400" b="1" dirty="0">
                <a:latin typeface="DSN KaMon" pitchFamily="2" charset="-34"/>
                <a:cs typeface="DSN KaMon" pitchFamily="2" charset="-34"/>
              </a:rPr>
              <a:t> 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  - มาตรการเข้าข้อมูล</a:t>
            </a:r>
            <a:r>
              <a:rPr lang="th-TH" sz="4400" b="1" dirty="0" err="1" smtClean="0">
                <a:latin typeface="DSN KaMon" pitchFamily="2" charset="-34"/>
                <a:cs typeface="DSN KaMon" pitchFamily="2" charset="-34"/>
              </a:rPr>
              <a:t>เครดิตบู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โร</a:t>
            </a:r>
          </a:p>
          <a:p>
            <a:pPr eaLnBrk="1" hangingPunct="1">
              <a:buFontTx/>
              <a:buNone/>
              <a:defRPr/>
            </a:pPr>
            <a:r>
              <a:rPr lang="th-TH" sz="4400" b="1" dirty="0">
                <a:latin typeface="DSN KaMon" pitchFamily="2" charset="-34"/>
                <a:cs typeface="DSN KaMon" pitchFamily="2" charset="-34"/>
              </a:rPr>
              <a:t> 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  - มาตรการ </a:t>
            </a:r>
            <a:r>
              <a:rPr lang="en-US" sz="4400" b="1" dirty="0" smtClean="0">
                <a:latin typeface="DSN KaMon" pitchFamily="2" charset="-34"/>
                <a:cs typeface="DSN KaMon" pitchFamily="2" charset="-34"/>
              </a:rPr>
              <a:t>Credit</a:t>
            </a:r>
            <a:r>
              <a:rPr lang="th-TH" sz="4400" b="1" dirty="0">
                <a:latin typeface="DSN KaMon" pitchFamily="2" charset="-34"/>
                <a:cs typeface="DSN KaMon" pitchFamily="2" charset="-34"/>
              </a:rPr>
              <a:t> </a:t>
            </a:r>
            <a:r>
              <a:rPr lang="en-US" sz="4400" b="1" dirty="0" smtClean="0">
                <a:latin typeface="DSN KaMon" pitchFamily="2" charset="-34"/>
                <a:cs typeface="DSN KaMon" pitchFamily="2" charset="-34"/>
              </a:rPr>
              <a:t>Lock </a:t>
            </a:r>
          </a:p>
          <a:p>
            <a:pPr eaLnBrk="1" hangingPunct="1">
              <a:buFontTx/>
              <a:buNone/>
              <a:defRPr/>
            </a:pPr>
            <a:r>
              <a:rPr lang="en-US" sz="4400" b="1" dirty="0">
                <a:latin typeface="DSN KaMon" pitchFamily="2" charset="-34"/>
                <a:cs typeface="DSN KaMon" pitchFamily="2" charset="-34"/>
              </a:rPr>
              <a:t> </a:t>
            </a:r>
            <a:r>
              <a:rPr lang="en-US" sz="4400" b="1" dirty="0" smtClean="0">
                <a:latin typeface="DSN KaMon" pitchFamily="2" charset="-34"/>
                <a:cs typeface="DSN KaMon" pitchFamily="2" charset="-34"/>
              </a:rPr>
              <a:t>  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- ออกกฎกระทรวงเพิ่ม    </a:t>
            </a:r>
            <a:endParaRPr lang="th-TH" sz="4300" b="1" dirty="0" smtClean="0"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</p:spPr>
        <p:txBody>
          <a:bodyPr/>
          <a:lstStyle/>
          <a:p>
            <a:fld id="{CCABB6E3-EB99-4EBF-B683-B314FCA809C1}" type="slidenum">
              <a:rPr lang="th-TH" smtClean="0"/>
              <a:pPr/>
              <a:t>121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22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692696"/>
            <a:ext cx="7077472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CC"/>
              </a:contourClr>
            </a:sp3d>
          </a:bodyPr>
          <a:lstStyle/>
          <a:p>
            <a:r>
              <a:rPr lang="th-TH" altLang="th-TH" sz="6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chemeClr val="bg1">
                      <a:lumMod val="65000"/>
                      <a:alpha val="38000"/>
                    </a:schemeClr>
                  </a:outerShdw>
                </a:effectLst>
                <a:latin typeface="BooK_R-luX [2006]" pitchFamily="2" charset="0"/>
                <a:cs typeface="BooK_R-luX [2006]" pitchFamily="2" charset="0"/>
              </a:rPr>
              <a:t>ด้านกรรมการ ฝ่ายจัดการ </a:t>
            </a:r>
            <a:endParaRPr lang="th-TH" altLang="th-TH" sz="6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chemeClr val="bg1">
                    <a:lumMod val="65000"/>
                    <a:alpha val="38000"/>
                  </a:schemeClr>
                </a:outerShdw>
              </a:effectLst>
              <a:latin typeface="BooK_R-luX [2006]" pitchFamily="2" charset="0"/>
              <a:cs typeface="BooK_R-luX [2006]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4"/>
            <a:ext cx="7992888" cy="388843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th-TH" dirty="0" smtClean="0"/>
              <a:t>		</a:t>
            </a:r>
          </a:p>
          <a:p>
            <a:pPr eaLnBrk="1" hangingPunct="1">
              <a:buFontTx/>
              <a:buNone/>
              <a:defRPr/>
            </a:pPr>
            <a:r>
              <a:rPr lang="th-TH" sz="4400" dirty="0" smtClean="0"/>
              <a:t>	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- การบริหารเงินทุน</a:t>
            </a:r>
          </a:p>
          <a:p>
            <a:pPr eaLnBrk="1" hangingPunct="1">
              <a:buFontTx/>
              <a:buNone/>
              <a:defRPr/>
            </a:pPr>
            <a:r>
              <a:rPr lang="th-TH" sz="4400" b="1" dirty="0">
                <a:latin typeface="DSN KaMon" pitchFamily="2" charset="-34"/>
                <a:cs typeface="DSN KaMon" pitchFamily="2" charset="-34"/>
              </a:rPr>
              <a:t> 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  - การบริหารองค์กรที่มีประสิทธิภาพสูง</a:t>
            </a:r>
          </a:p>
          <a:p>
            <a:pPr eaLnBrk="1" hangingPunct="1">
              <a:buFontTx/>
              <a:buNone/>
              <a:defRPr/>
            </a:pPr>
            <a:r>
              <a:rPr lang="th-TH" sz="4400" b="1" dirty="0">
                <a:latin typeface="DSN KaMon" pitchFamily="2" charset="-34"/>
                <a:cs typeface="DSN KaMon" pitchFamily="2" charset="-34"/>
              </a:rPr>
              <a:t> 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   - ด้านการเงินและบัญชี    </a:t>
            </a:r>
            <a:endParaRPr lang="th-TH" sz="4300" b="1" dirty="0" smtClean="0"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</p:spPr>
        <p:txBody>
          <a:bodyPr/>
          <a:lstStyle/>
          <a:p>
            <a:fld id="{CCABB6E3-EB99-4EBF-B683-B314FCA809C1}" type="slidenum">
              <a:rPr lang="th-TH" smtClean="0"/>
              <a:pPr/>
              <a:t>122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759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692696"/>
            <a:ext cx="7077472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CC"/>
              </a:contourClr>
            </a:sp3d>
          </a:bodyPr>
          <a:lstStyle/>
          <a:p>
            <a:r>
              <a:rPr lang="th-TH" altLang="th-TH" sz="6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chemeClr val="bg1">
                      <a:lumMod val="65000"/>
                      <a:alpha val="38000"/>
                    </a:schemeClr>
                  </a:outerShdw>
                </a:effectLst>
                <a:latin typeface="BooK_R-luX [2006]" pitchFamily="2" charset="0"/>
                <a:cs typeface="BooK_R-luX [2006]" pitchFamily="2" charset="0"/>
              </a:rPr>
              <a:t>ด้านการบริหารเงินทุนสหกรณ์</a:t>
            </a:r>
            <a:endParaRPr lang="th-TH" altLang="th-TH" sz="6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chemeClr val="bg1">
                    <a:lumMod val="65000"/>
                    <a:alpha val="38000"/>
                  </a:schemeClr>
                </a:outerShdw>
              </a:effectLst>
              <a:latin typeface="BooK_R-luX [2006]" pitchFamily="2" charset="0"/>
              <a:cs typeface="BooK_R-luX [2006]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132856"/>
            <a:ext cx="7632848" cy="36004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th-TH" dirty="0" smtClean="0"/>
              <a:t>		</a:t>
            </a:r>
          </a:p>
          <a:p>
            <a:pPr eaLnBrk="1" hangingPunct="1">
              <a:buFontTx/>
              <a:buNone/>
              <a:defRPr/>
            </a:pPr>
            <a:r>
              <a:rPr lang="th-TH" sz="4400" dirty="0" smtClean="0"/>
              <a:t>	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- สมาชิก</a:t>
            </a:r>
            <a:r>
              <a:rPr lang="th-TH" sz="4300" b="1" dirty="0" smtClean="0">
                <a:latin typeface="DSN KaMon" pitchFamily="2" charset="-34"/>
                <a:cs typeface="DSN KaMon" pitchFamily="2" charset="-34"/>
              </a:rPr>
              <a:t>เงินคงเหลือ </a:t>
            </a:r>
            <a:r>
              <a:rPr lang="en-US" sz="4300" b="1" dirty="0" smtClean="0">
                <a:latin typeface="DSN KaMon" pitchFamily="2" charset="-34"/>
                <a:cs typeface="DSN KaMon" pitchFamily="2" charset="-34"/>
              </a:rPr>
              <a:t>30% </a:t>
            </a:r>
            <a:r>
              <a:rPr lang="th-TH" sz="4300" b="1" dirty="0" smtClean="0">
                <a:latin typeface="DSN KaMon" pitchFamily="2" charset="-34"/>
                <a:cs typeface="DSN KaMon" pitchFamily="2" charset="-34"/>
              </a:rPr>
              <a:t>ของรายได้หลังหักหนี้ทุกประเภท</a:t>
            </a:r>
          </a:p>
          <a:p>
            <a:pPr eaLnBrk="1" hangingPunct="1">
              <a:buFontTx/>
              <a:buNone/>
              <a:defRPr/>
            </a:pPr>
            <a:r>
              <a:rPr lang="th-TH" sz="4300" b="1" dirty="0">
                <a:latin typeface="DSN KaMon" pitchFamily="2" charset="-34"/>
                <a:cs typeface="DSN KaMon" pitchFamily="2" charset="-34"/>
              </a:rPr>
              <a:t> </a:t>
            </a:r>
            <a:r>
              <a:rPr lang="th-TH" sz="4300" b="1" dirty="0" smtClean="0">
                <a:latin typeface="DSN KaMon" pitchFamily="2" charset="-34"/>
                <a:cs typeface="DSN KaMon" pitchFamily="2" charset="-34"/>
              </a:rPr>
              <a:t> - ดอกเบี้ยเงินกู้ต่ำ ไม่เกิน </a:t>
            </a:r>
            <a:r>
              <a:rPr lang="en-US" sz="4300" b="1" dirty="0" smtClean="0">
                <a:latin typeface="DSN KaMon" pitchFamily="2" charset="-34"/>
                <a:cs typeface="DSN KaMon" pitchFamily="2" charset="-34"/>
              </a:rPr>
              <a:t> 4.75 %</a:t>
            </a:r>
          </a:p>
          <a:p>
            <a:pPr eaLnBrk="1" hangingPunct="1">
              <a:buFontTx/>
              <a:buNone/>
              <a:defRPr/>
            </a:pPr>
            <a:r>
              <a:rPr lang="en-US" sz="4300" b="1" dirty="0">
                <a:latin typeface="DSN KaMon" pitchFamily="2" charset="-34"/>
                <a:cs typeface="DSN KaMon" pitchFamily="2" charset="-34"/>
              </a:rPr>
              <a:t> </a:t>
            </a:r>
            <a:r>
              <a:rPr lang="en-US" sz="4300" b="1" dirty="0" smtClean="0">
                <a:latin typeface="DSN KaMon" pitchFamily="2" charset="-34"/>
                <a:cs typeface="DSN KaMon" pitchFamily="2" charset="-34"/>
              </a:rPr>
              <a:t> - </a:t>
            </a:r>
            <a:r>
              <a:rPr lang="th-TH" sz="4300" b="1" dirty="0" smtClean="0">
                <a:latin typeface="DSN KaMon" pitchFamily="2" charset="-34"/>
                <a:cs typeface="DSN KaMon" pitchFamily="2" charset="-34"/>
              </a:rPr>
              <a:t>ทุนดำเนินงานมีต้นทุนต่ำ ทั้งต้นทุนทางการเงิน และต้นทุนบริหาร</a:t>
            </a:r>
          </a:p>
          <a:p>
            <a:pPr eaLnBrk="1" hangingPunct="1">
              <a:buFontTx/>
              <a:buNone/>
              <a:defRPr/>
            </a:pPr>
            <a:r>
              <a:rPr lang="th-TH" sz="4300" b="1" dirty="0">
                <a:latin typeface="DSN KaMon" pitchFamily="2" charset="-34"/>
                <a:cs typeface="DSN KaMon" pitchFamily="2" charset="-34"/>
              </a:rPr>
              <a:t> </a:t>
            </a:r>
            <a:r>
              <a:rPr lang="th-TH" sz="4300" b="1" dirty="0" smtClean="0">
                <a:latin typeface="DSN KaMon" pitchFamily="2" charset="-34"/>
                <a:cs typeface="DSN KaMon" pitchFamily="2" charset="-34"/>
              </a:rPr>
              <a:t> - ลดอัตราการเพิ่มของทุนเรือนหุ้น</a:t>
            </a:r>
          </a:p>
          <a:p>
            <a:pPr eaLnBrk="1" hangingPunct="1">
              <a:buFontTx/>
              <a:buNone/>
              <a:defRPr/>
            </a:pPr>
            <a:endParaRPr lang="th-TH" sz="4300" b="1" dirty="0" smtClean="0"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</p:spPr>
        <p:txBody>
          <a:bodyPr/>
          <a:lstStyle/>
          <a:p>
            <a:fld id="{CCABB6E3-EB99-4EBF-B683-B314FCA809C1}" type="slidenum">
              <a:rPr lang="th-TH" smtClean="0"/>
              <a:pPr/>
              <a:t>123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171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="" xmlns:a16="http://schemas.microsoft.com/office/drawing/2014/main" id="{A9D26C52-ED42-9709-5E56-DCC19CFE5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5737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2971800"/>
          </a:xfrm>
          <a:solidFill>
            <a:srgbClr val="FFFF00"/>
          </a:solidFill>
          <a:ln>
            <a:solidFill>
              <a:srgbClr val="EA3B18"/>
            </a:solidFill>
          </a:ln>
        </p:spPr>
        <p:txBody>
          <a:bodyPr/>
          <a:lstStyle/>
          <a:p>
            <a:pPr algn="ctr">
              <a:lnSpc>
                <a:spcPct val="70000"/>
              </a:lnSpc>
              <a:buFontTx/>
              <a:buNone/>
              <a:defRPr/>
            </a:pPr>
            <a:endParaRPr lang="th-TH" sz="9600" dirty="0" smtClean="0">
              <a:solidFill>
                <a:schemeClr val="accent6"/>
              </a:solidFill>
              <a:latin typeface="LilyUPC" pitchFamily="34" charset="-34"/>
              <a:cs typeface="LilyUPC" pitchFamily="34" charset="-34"/>
            </a:endParaRPr>
          </a:p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th-TH" sz="9600" dirty="0" smtClean="0">
                <a:solidFill>
                  <a:schemeClr val="accent6"/>
                </a:solidFill>
                <a:latin typeface="LilyUPC" pitchFamily="34" charset="-34"/>
                <a:cs typeface="LilyUPC" pitchFamily="34" charset="-34"/>
              </a:rPr>
              <a:t>การบริหารความเสี่ยง</a:t>
            </a:r>
            <a:endParaRPr lang="th-TH" sz="9600" dirty="0">
              <a:solidFill>
                <a:schemeClr val="accent6"/>
              </a:solidFill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37186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57184" cy="105273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  <a:defRPr/>
            </a:pPr>
            <a:r>
              <a:rPr lang="th-TH" sz="4000" b="1" kern="120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chemeClr val="bg1">
                      <a:lumMod val="65000"/>
                      <a:alpha val="65000"/>
                    </a:schemeClr>
                  </a:outerShdw>
                </a:effectLst>
              </a:rPr>
              <a:t>การบริหารความเสี่ยงของสหกรณ์ออมทรัพย์</a:t>
            </a:r>
          </a:p>
        </p:txBody>
      </p:sp>
      <p:sp>
        <p:nvSpPr>
          <p:cNvPr id="604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B3214F7C-932E-4B2D-A3A0-FCD20DF4BE63}" type="slidenum">
              <a:rPr lang="es-ES" altLang="th-TH" sz="2600" smtClean="0">
                <a:solidFill>
                  <a:srgbClr val="FFFFFF"/>
                </a:solidFill>
              </a:rPr>
              <a:pPr/>
              <a:t>126</a:t>
            </a:fld>
            <a:endParaRPr lang="es-ES" altLang="th-TH" sz="2600" smtClean="0">
              <a:solidFill>
                <a:srgbClr val="FFFFFF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739008" y="1412776"/>
          <a:ext cx="57133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0" y="914400"/>
            <a:ext cx="32400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COSO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0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0">
            <a:gsLst>
              <a:gs pos="0">
                <a:srgbClr val="CCFF3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h-TH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8153400" y="0"/>
            <a:ext cx="9906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FF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h-TH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258888" y="115888"/>
            <a:ext cx="6626225" cy="58578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th-TH" sz="3200" b="1" dirty="0">
                <a:latin typeface="Browallia New" pitchFamily="34" charset="-34"/>
                <a:cs typeface="Browallia New" pitchFamily="34" charset="-34"/>
              </a:rPr>
              <a:t>การบริหารความเสี่ยงสหกรณ์ออมทรัพย์</a:t>
            </a:r>
            <a:endParaRPr lang="th-TH" sz="40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2886075" y="701675"/>
            <a:ext cx="5762625" cy="1228725"/>
          </a:xfrm>
          <a:prstGeom prst="homePlate">
            <a:avLst>
              <a:gd name="adj" fmla="val 29963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>
              <a:tint val="40000"/>
              <a:alpha val="90000"/>
              <a:hueOff val="-507903"/>
              <a:satOff val="31956"/>
              <a:lumOff val="2343"/>
              <a:alphaOff val="0"/>
            </a:schemeClr>
          </a:lnRef>
          <a:fillRef idx="1">
            <a:schemeClr val="accent2">
              <a:tint val="40000"/>
              <a:alpha val="90000"/>
              <a:hueOff val="-507903"/>
              <a:satOff val="31956"/>
              <a:lumOff val="2343"/>
              <a:alphaOff val="0"/>
            </a:schemeClr>
          </a:fillRef>
          <a:effectRef idx="0">
            <a:schemeClr val="accent2">
              <a:tint val="40000"/>
              <a:alpha val="90000"/>
              <a:hueOff val="-507903"/>
              <a:satOff val="31956"/>
              <a:lumOff val="234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12700" rIns="0" bIns="12700" spcCol="1270" anchor="ctr"/>
          <a:lstStyle/>
          <a:p>
            <a:pPr algn="ctr" defTabSz="889000">
              <a:spcAft>
                <a:spcPts val="0"/>
              </a:spcAft>
              <a:defRPr/>
            </a:pPr>
            <a:r>
              <a:rPr lang="th-TH" altLang="en-US" sz="2000" b="1" dirty="0">
                <a:solidFill>
                  <a:prstClr val="black"/>
                </a:solidFill>
              </a:rPr>
              <a:t>   การกำหนดนโยบาย  แผนกลยุทธ์ แผนดำเนินงาน และการนำไปปฏิบัติ</a:t>
            </a:r>
            <a:br>
              <a:rPr lang="th-TH" altLang="en-US" sz="2000" b="1" dirty="0">
                <a:solidFill>
                  <a:prstClr val="black"/>
                </a:solidFill>
              </a:rPr>
            </a:br>
            <a:r>
              <a:rPr lang="th-TH" altLang="en-US" sz="2000" b="1" dirty="0">
                <a:solidFill>
                  <a:prstClr val="black"/>
                </a:solidFill>
              </a:rPr>
              <a:t>ไม่เหมาะสม</a:t>
            </a:r>
            <a:r>
              <a:rPr lang="en-US" altLang="en-US" sz="2000" b="1" dirty="0">
                <a:solidFill>
                  <a:prstClr val="black"/>
                </a:solidFill>
              </a:rPr>
              <a:t> </a:t>
            </a:r>
            <a:r>
              <a:rPr lang="th-TH" altLang="en-US" sz="2000" b="1" dirty="0">
                <a:solidFill>
                  <a:prstClr val="black"/>
                </a:solidFill>
              </a:rPr>
              <a:t>หรือไม่สอดคล้องกับปัจจัยภายใน</a:t>
            </a:r>
            <a:r>
              <a:rPr lang="en-US" altLang="en-US" sz="2000" b="1" dirty="0">
                <a:solidFill>
                  <a:prstClr val="black"/>
                </a:solidFill>
              </a:rPr>
              <a:t> </a:t>
            </a:r>
            <a:r>
              <a:rPr lang="th-TH" altLang="en-US" sz="2000" b="1" dirty="0">
                <a:solidFill>
                  <a:prstClr val="black"/>
                </a:solidFill>
              </a:rPr>
              <a:t>และสภาพแวดล้อมภายนอก</a:t>
            </a:r>
            <a:r>
              <a:rPr lang="en-US" altLang="en-US" sz="2000" b="1" dirty="0">
                <a:solidFill>
                  <a:prstClr val="black"/>
                </a:solidFill>
              </a:rPr>
              <a:t> </a:t>
            </a:r>
            <a:r>
              <a:rPr lang="th-TH" altLang="en-US" sz="2000" b="1" dirty="0">
                <a:solidFill>
                  <a:prstClr val="black"/>
                </a:solidFill>
              </a:rPr>
              <a:t>อันส่งผลกระทบต่อรายได้ ทุนของสหกรณ์ หรือการดำรงอยู่ของกิจการ</a:t>
            </a:r>
            <a:endParaRPr lang="th-TH" sz="2000" b="1" dirty="0"/>
          </a:p>
        </p:txBody>
      </p:sp>
      <p:sp>
        <p:nvSpPr>
          <p:cNvPr id="49" name="Pentagon 48"/>
          <p:cNvSpPr/>
          <p:nvPr/>
        </p:nvSpPr>
        <p:spPr>
          <a:xfrm>
            <a:off x="2871788" y="2057400"/>
            <a:ext cx="5761037" cy="1127125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tint val="40000"/>
              <a:alpha val="90000"/>
              <a:hueOff val="-761854"/>
              <a:satOff val="47934"/>
              <a:lumOff val="3514"/>
              <a:alphaOff val="0"/>
            </a:schemeClr>
          </a:lnRef>
          <a:fillRef idx="1">
            <a:schemeClr val="accent2">
              <a:tint val="40000"/>
              <a:alpha val="90000"/>
              <a:hueOff val="-761854"/>
              <a:satOff val="47934"/>
              <a:lumOff val="3514"/>
              <a:alphaOff val="0"/>
            </a:schemeClr>
          </a:fillRef>
          <a:effectRef idx="0">
            <a:schemeClr val="accent2">
              <a:tint val="40000"/>
              <a:alpha val="90000"/>
              <a:hueOff val="-761854"/>
              <a:satOff val="47934"/>
              <a:lumOff val="351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18560" tIns="12700" rIns="293160" bIns="12700" spcCol="1270" anchor="ctr"/>
          <a:lstStyle/>
          <a:p>
            <a:pPr algn="ctr" defTabSz="889000">
              <a:lnSpc>
                <a:spcPct val="75000"/>
              </a:lnSpc>
              <a:spcAft>
                <a:spcPts val="0"/>
              </a:spcAft>
              <a:defRPr/>
            </a:pPr>
            <a:endParaRPr lang="th-TH" altLang="en-US" sz="2000" b="1" dirty="0">
              <a:solidFill>
                <a:prstClr val="black"/>
              </a:solidFill>
            </a:endParaRPr>
          </a:p>
          <a:p>
            <a:pPr algn="ctr" defTabSz="889000">
              <a:lnSpc>
                <a:spcPct val="75000"/>
              </a:lnSpc>
              <a:spcAft>
                <a:spcPts val="0"/>
              </a:spcAft>
              <a:defRPr/>
            </a:pPr>
            <a:endParaRPr lang="th-TH" altLang="en-US" sz="2000" b="1" dirty="0">
              <a:solidFill>
                <a:prstClr val="black"/>
              </a:solidFill>
            </a:endParaRPr>
          </a:p>
          <a:p>
            <a:pPr defTabSz="889000">
              <a:lnSpc>
                <a:spcPct val="75000"/>
              </a:lnSpc>
              <a:spcAft>
                <a:spcPts val="0"/>
              </a:spcAft>
              <a:defRPr/>
            </a:pPr>
            <a:r>
              <a:rPr lang="th-TH" altLang="en-US" sz="2000" b="1" dirty="0">
                <a:solidFill>
                  <a:prstClr val="black"/>
                </a:solidFill>
              </a:rPr>
              <a:t>ลูกหนี้ที่เป็นสมาชิกหรือสหกรณ์อื่นหรือคู่สัญญาของสหกรณ์ไม่ปฏิบัติตามสัญญาทำให้สหกรณ์ไม่ได้รับชำระหนี้ตามจำนวนและช่วงเวลาที่กำหนด ก่อให้เกิดหนี้ค้างชำระ หนี้ที่ไม่ก่อให้เกิดรายได้หรือหนี้สูญรวมทั้งส่งผลกระทบต่อกระแสเงินสด รายได้ และทุนของสหกรณ์ </a:t>
            </a:r>
            <a:endParaRPr lang="en-US" altLang="en-US" sz="2000" b="1" dirty="0">
              <a:solidFill>
                <a:prstClr val="black"/>
              </a:solidFill>
            </a:endParaRPr>
          </a:p>
          <a:p>
            <a:pPr algn="ctr" defTabSz="889000">
              <a:lnSpc>
                <a:spcPct val="75000"/>
              </a:lnSpc>
              <a:spcAft>
                <a:spcPts val="0"/>
              </a:spcAft>
              <a:defRPr/>
            </a:pPr>
            <a:endParaRPr lang="th-TH" sz="2000" b="1" dirty="0"/>
          </a:p>
        </p:txBody>
      </p:sp>
      <p:sp>
        <p:nvSpPr>
          <p:cNvPr id="51" name="Pentagon 50"/>
          <p:cNvSpPr/>
          <p:nvPr/>
        </p:nvSpPr>
        <p:spPr>
          <a:xfrm>
            <a:off x="2886075" y="3352800"/>
            <a:ext cx="5953125" cy="939800"/>
          </a:xfrm>
          <a:prstGeom prst="homePlate">
            <a:avLst>
              <a:gd name="adj" fmla="val 36830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>
              <a:tint val="40000"/>
              <a:alpha val="90000"/>
              <a:hueOff val="-1015806"/>
              <a:satOff val="63911"/>
              <a:lumOff val="4686"/>
              <a:alphaOff val="0"/>
            </a:schemeClr>
          </a:lnRef>
          <a:fillRef idx="1">
            <a:schemeClr val="accent2">
              <a:tint val="40000"/>
              <a:alpha val="90000"/>
              <a:hueOff val="-1015806"/>
              <a:satOff val="63911"/>
              <a:lumOff val="4686"/>
              <a:alphaOff val="0"/>
            </a:schemeClr>
          </a:fillRef>
          <a:effectRef idx="0">
            <a:schemeClr val="accent2">
              <a:tint val="40000"/>
              <a:alpha val="90000"/>
              <a:hueOff val="-1015806"/>
              <a:satOff val="63911"/>
              <a:lumOff val="468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18560" tIns="12700" rIns="293160" bIns="12700" spcCol="1270" anchor="ctr"/>
          <a:lstStyle/>
          <a:p>
            <a:pPr algn="ctr" defTabSz="889000">
              <a:spcAft>
                <a:spcPts val="0"/>
              </a:spcAft>
              <a:defRPr/>
            </a:pPr>
            <a:endParaRPr lang="th-TH" altLang="en-US" sz="2000" b="1" dirty="0">
              <a:solidFill>
                <a:prstClr val="black"/>
              </a:solidFill>
            </a:endParaRPr>
          </a:p>
          <a:p>
            <a:pPr algn="ctr" defTabSz="889000">
              <a:spcAft>
                <a:spcPts val="0"/>
              </a:spcAft>
              <a:defRPr/>
            </a:pPr>
            <a:r>
              <a:rPr lang="th-TH" altLang="en-US" sz="2000" b="1" dirty="0">
                <a:solidFill>
                  <a:prstClr val="black"/>
                </a:solidFill>
              </a:rPr>
              <a:t>ความเสี่ยงที่เกิดจากการเคลื่อนไหวของอัตราดอกเบี้ย  และราคาตราสารในตลาดเงินและตลาดทุน ที่มีผลกระทบในทางลบต่อรายได้ และทุนของสหกรณ์</a:t>
            </a:r>
          </a:p>
          <a:p>
            <a:pPr algn="ctr" defTabSz="889000">
              <a:spcAft>
                <a:spcPts val="0"/>
              </a:spcAft>
              <a:defRPr/>
            </a:pPr>
            <a:endParaRPr lang="th-TH" sz="2000" b="1" dirty="0"/>
          </a:p>
        </p:txBody>
      </p:sp>
      <p:sp>
        <p:nvSpPr>
          <p:cNvPr id="53" name="Pentagon 52"/>
          <p:cNvSpPr/>
          <p:nvPr/>
        </p:nvSpPr>
        <p:spPr>
          <a:xfrm>
            <a:off x="2803525" y="4437063"/>
            <a:ext cx="6140450" cy="804862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tint val="40000"/>
              <a:alpha val="90000"/>
              <a:hueOff val="-1269757"/>
              <a:satOff val="79889"/>
              <a:lumOff val="5857"/>
              <a:alphaOff val="0"/>
            </a:schemeClr>
          </a:lnRef>
          <a:fillRef idx="1">
            <a:schemeClr val="accent2">
              <a:tint val="40000"/>
              <a:alpha val="90000"/>
              <a:hueOff val="-1269757"/>
              <a:satOff val="79889"/>
              <a:lumOff val="5857"/>
              <a:alphaOff val="0"/>
            </a:schemeClr>
          </a:fillRef>
          <a:effectRef idx="0">
            <a:schemeClr val="accent2">
              <a:tint val="40000"/>
              <a:alpha val="90000"/>
              <a:hueOff val="-1269757"/>
              <a:satOff val="79889"/>
              <a:lumOff val="585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18560" tIns="12700" rIns="293160" bIns="12700" spcCol="1270" anchor="ctr"/>
          <a:lstStyle/>
          <a:p>
            <a:pPr algn="ctr" defTabSz="889000">
              <a:lnSpc>
                <a:spcPct val="75000"/>
              </a:lnSpc>
              <a:spcAft>
                <a:spcPts val="0"/>
              </a:spcAft>
              <a:defRPr/>
            </a:pPr>
            <a:r>
              <a:rPr lang="th-TH" altLang="en-US" sz="2000" b="1" dirty="0">
                <a:solidFill>
                  <a:prstClr val="black"/>
                </a:solidFill>
              </a:rPr>
              <a:t>สหกรณ์ไม่สามารถชำระหนี้สินและภาระผูกพันเมื่อถึงกำหนด เนื่องจากไม่สามารถเปลี่ยนสินทรัพย์เป็นเงินสดได้ หรือไม่สามารถจัดหาเงินทุนได้เพียงพอ </a:t>
            </a:r>
            <a:endParaRPr lang="th-TH" sz="2000" b="1" dirty="0"/>
          </a:p>
        </p:txBody>
      </p:sp>
      <p:sp>
        <p:nvSpPr>
          <p:cNvPr id="55" name="Pentagon 54"/>
          <p:cNvSpPr/>
          <p:nvPr/>
        </p:nvSpPr>
        <p:spPr>
          <a:xfrm>
            <a:off x="2886075" y="5356225"/>
            <a:ext cx="5762625" cy="1479550"/>
          </a:xfrm>
          <a:prstGeom prst="homePlate">
            <a:avLst>
              <a:gd name="adj" fmla="val 31837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>
              <a:tint val="40000"/>
              <a:alpha val="90000"/>
              <a:hueOff val="-1523709"/>
              <a:satOff val="95867"/>
              <a:lumOff val="7029"/>
              <a:alphaOff val="0"/>
            </a:schemeClr>
          </a:lnRef>
          <a:fillRef idx="1">
            <a:schemeClr val="accent2">
              <a:tint val="40000"/>
              <a:alpha val="90000"/>
              <a:hueOff val="-1523709"/>
              <a:satOff val="95867"/>
              <a:lumOff val="7029"/>
              <a:alphaOff val="0"/>
            </a:schemeClr>
          </a:fillRef>
          <a:effectRef idx="0">
            <a:schemeClr val="accent2">
              <a:tint val="40000"/>
              <a:alpha val="90000"/>
              <a:hueOff val="-1523709"/>
              <a:satOff val="95867"/>
              <a:lumOff val="702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18560" tIns="12700" rIns="293160" bIns="12700" spcCol="1270" anchor="ctr"/>
          <a:lstStyle/>
          <a:p>
            <a:pPr>
              <a:defRPr/>
            </a:pPr>
            <a:r>
              <a:rPr lang="th-TH" altLang="en-US" sz="2000" b="1" dirty="0">
                <a:solidFill>
                  <a:prstClr val="black"/>
                </a:solidFill>
              </a:rPr>
              <a:t>การขาดการกำกับดูแลกิจการที่ดี หรือขาดธรรมาภิบาลในองค์กร และการขาดการควบคุมที่ดีโดยอาจ</a:t>
            </a:r>
            <a:r>
              <a:rPr lang="th-TH" altLang="en-US" sz="2000" b="1" dirty="0">
                <a:solidFill>
                  <a:prstClr val="black"/>
                </a:solidFill>
                <a:cs typeface="+mj-cs"/>
              </a:rPr>
              <a:t>เกี่ยวข้องกับกระบวนการปฏิบัติงานภายใน  คน</a:t>
            </a:r>
            <a:r>
              <a:rPr lang="en-US" altLang="en-US" sz="2000" b="1" dirty="0">
                <a:solidFill>
                  <a:prstClr val="black"/>
                </a:solidFill>
                <a:cs typeface="+mj-cs"/>
              </a:rPr>
              <a:t>  </a:t>
            </a:r>
            <a:r>
              <a:rPr lang="th-TH" altLang="en-US" sz="2000" b="1" dirty="0">
                <a:solidFill>
                  <a:prstClr val="black"/>
                </a:solidFill>
                <a:cs typeface="+mj-cs"/>
              </a:rPr>
              <a:t>ระบบงาน หรือเหตุการณ์ ภายนอก และส่งผลกระทบต่อรายได้และเงินทุนของสหกรณ์</a:t>
            </a:r>
          </a:p>
        </p:txBody>
      </p:sp>
      <p:sp>
        <p:nvSpPr>
          <p:cNvPr id="46" name="Chevron 45"/>
          <p:cNvSpPr/>
          <p:nvPr/>
        </p:nvSpPr>
        <p:spPr>
          <a:xfrm>
            <a:off x="533400" y="701675"/>
            <a:ext cx="2203450" cy="1228725"/>
          </a:xfrm>
          <a:prstGeom prst="chevron">
            <a:avLst>
              <a:gd name="adj" fmla="val 2811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45742"/>
              <a:satOff val="29557"/>
              <a:lumOff val="3399"/>
              <a:alphaOff val="0"/>
            </a:schemeClr>
          </a:fillRef>
          <a:effectRef idx="0">
            <a:schemeClr val="accent2">
              <a:hueOff val="-245742"/>
              <a:satOff val="29557"/>
              <a:lumOff val="3399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066800">
              <a:lnSpc>
                <a:spcPct val="75000"/>
              </a:lnSpc>
              <a:spcAft>
                <a:spcPts val="0"/>
              </a:spcAft>
              <a:defRPr/>
            </a:pPr>
            <a:r>
              <a:rPr lang="th-TH" sz="2400" b="1" dirty="0"/>
              <a:t>ด้านที่ 1</a:t>
            </a:r>
            <a:br>
              <a:rPr lang="th-TH" sz="2400" b="1" dirty="0"/>
            </a:br>
            <a:r>
              <a:rPr lang="th-TH" sz="2400" b="1" dirty="0"/>
              <a:t>ด้านกลยุทธ์</a:t>
            </a:r>
          </a:p>
        </p:txBody>
      </p:sp>
      <p:sp>
        <p:nvSpPr>
          <p:cNvPr id="48" name="Chevron 47"/>
          <p:cNvSpPr/>
          <p:nvPr/>
        </p:nvSpPr>
        <p:spPr>
          <a:xfrm>
            <a:off x="533400" y="2184400"/>
            <a:ext cx="2203450" cy="706438"/>
          </a:xfrm>
          <a:prstGeom prst="chevron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368613"/>
              <a:satOff val="44335"/>
              <a:lumOff val="5098"/>
              <a:alphaOff val="0"/>
            </a:schemeClr>
          </a:fillRef>
          <a:effectRef idx="0">
            <a:schemeClr val="accent2">
              <a:hueOff val="-368613"/>
              <a:satOff val="44335"/>
              <a:lumOff val="5098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066800">
              <a:lnSpc>
                <a:spcPct val="75000"/>
              </a:lnSpc>
              <a:spcAft>
                <a:spcPts val="0"/>
              </a:spcAft>
              <a:defRPr/>
            </a:pPr>
            <a:r>
              <a:rPr lang="th-TH" sz="2400" b="1" dirty="0"/>
              <a:t>ด้านที่ 2</a:t>
            </a:r>
            <a:br>
              <a:rPr lang="th-TH" sz="2400" b="1" dirty="0"/>
            </a:br>
            <a:r>
              <a:rPr lang="th-TH" sz="2400" b="1" dirty="0"/>
              <a:t>ด้านเครดิต</a:t>
            </a:r>
          </a:p>
        </p:txBody>
      </p:sp>
      <p:sp>
        <p:nvSpPr>
          <p:cNvPr id="50" name="Chevron 49"/>
          <p:cNvSpPr/>
          <p:nvPr/>
        </p:nvSpPr>
        <p:spPr>
          <a:xfrm>
            <a:off x="493713" y="3184525"/>
            <a:ext cx="2205037" cy="984250"/>
          </a:xfrm>
          <a:prstGeom prst="chevron">
            <a:avLst>
              <a:gd name="adj" fmla="val 37976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491484"/>
              <a:satOff val="59113"/>
              <a:lumOff val="6797"/>
              <a:alphaOff val="0"/>
            </a:schemeClr>
          </a:fillRef>
          <a:effectRef idx="0">
            <a:schemeClr val="accent2">
              <a:hueOff val="-491484"/>
              <a:satOff val="59113"/>
              <a:lumOff val="6797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066800">
              <a:lnSpc>
                <a:spcPct val="75000"/>
              </a:lnSpc>
              <a:spcAft>
                <a:spcPts val="0"/>
              </a:spcAft>
              <a:defRPr/>
            </a:pPr>
            <a:r>
              <a:rPr lang="th-TH" sz="2400" b="1" dirty="0"/>
              <a:t>ด้านที่ 3</a:t>
            </a:r>
            <a:br>
              <a:rPr lang="th-TH" sz="2400" b="1" dirty="0"/>
            </a:br>
            <a:r>
              <a:rPr lang="th-TH" sz="2400" b="1" dirty="0"/>
              <a:t>ด้านตลาด</a:t>
            </a:r>
          </a:p>
        </p:txBody>
      </p:sp>
      <p:sp>
        <p:nvSpPr>
          <p:cNvPr id="52" name="Chevron 51"/>
          <p:cNvSpPr/>
          <p:nvPr/>
        </p:nvSpPr>
        <p:spPr>
          <a:xfrm>
            <a:off x="619125" y="4437063"/>
            <a:ext cx="2205038" cy="706437"/>
          </a:xfrm>
          <a:prstGeom prst="chevron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614355"/>
              <a:satOff val="73892"/>
              <a:lumOff val="8497"/>
              <a:alphaOff val="0"/>
            </a:schemeClr>
          </a:fillRef>
          <a:effectRef idx="0">
            <a:schemeClr val="accent2">
              <a:hueOff val="-614355"/>
              <a:satOff val="73892"/>
              <a:lumOff val="8497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066800">
              <a:lnSpc>
                <a:spcPct val="75000"/>
              </a:lnSpc>
              <a:spcAft>
                <a:spcPts val="0"/>
              </a:spcAft>
              <a:defRPr/>
            </a:pPr>
            <a:r>
              <a:rPr lang="th-TH" sz="2400" b="1" dirty="0"/>
              <a:t>ด้านที่ 4</a:t>
            </a:r>
            <a:br>
              <a:rPr lang="th-TH" sz="2400" b="1" dirty="0"/>
            </a:br>
            <a:r>
              <a:rPr lang="th-TH" sz="2400" b="1" dirty="0"/>
              <a:t>ด้านสภาพคล่อง</a:t>
            </a:r>
          </a:p>
        </p:txBody>
      </p:sp>
      <p:sp>
        <p:nvSpPr>
          <p:cNvPr id="54" name="Chevron 53"/>
          <p:cNvSpPr/>
          <p:nvPr/>
        </p:nvSpPr>
        <p:spPr>
          <a:xfrm>
            <a:off x="619125" y="5241925"/>
            <a:ext cx="2205038" cy="1212850"/>
          </a:xfrm>
          <a:prstGeom prst="chevron">
            <a:avLst>
              <a:gd name="adj" fmla="val 29604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37226"/>
              <a:satOff val="88670"/>
              <a:lumOff val="10196"/>
              <a:alphaOff val="0"/>
            </a:schemeClr>
          </a:fillRef>
          <a:effectRef idx="0">
            <a:schemeClr val="accent2">
              <a:hueOff val="-737226"/>
              <a:satOff val="88670"/>
              <a:lumOff val="10196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066800">
              <a:lnSpc>
                <a:spcPct val="75000"/>
              </a:lnSpc>
              <a:spcAft>
                <a:spcPts val="0"/>
              </a:spcAft>
              <a:defRPr/>
            </a:pPr>
            <a:r>
              <a:rPr lang="th-TH" sz="2400" b="1" dirty="0"/>
              <a:t>ด้านที่ 5</a:t>
            </a:r>
            <a:br>
              <a:rPr lang="th-TH" sz="2400" b="1" dirty="0"/>
            </a:br>
            <a:r>
              <a:rPr lang="th-TH" sz="2400" b="1" dirty="0"/>
              <a:t>ด้านปฏิบัติการ</a:t>
            </a:r>
          </a:p>
        </p:txBody>
      </p:sp>
    </p:spTree>
    <p:extLst>
      <p:ext uri="{BB962C8B-B14F-4D97-AF65-F5344CB8AC3E}">
        <p14:creationId xmlns:p14="http://schemas.microsoft.com/office/powerpoint/2010/main" val="210195808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h-TH" sz="8800" b="1" smtClean="0">
                <a:solidFill>
                  <a:srgbClr val="0000FF"/>
                </a:solidFill>
              </a:rPr>
              <a:t>กรรมการควรรู้...อะไร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571625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th-TH" sz="4800" b="1" smtClean="0">
                <a:solidFill>
                  <a:srgbClr val="9900FF"/>
                </a:solidFill>
              </a:rPr>
              <a:t>พ.ร.บ. สหกรณ์ พ.ศ. 2542</a:t>
            </a:r>
          </a:p>
          <a:p>
            <a:pPr>
              <a:lnSpc>
                <a:spcPct val="90000"/>
              </a:lnSpc>
            </a:pPr>
            <a:r>
              <a:rPr lang="th-TH" sz="4800" b="1" smtClean="0">
                <a:solidFill>
                  <a:srgbClr val="9900FF"/>
                </a:solidFill>
              </a:rPr>
              <a:t>ข้อบังคับสหกรณ์</a:t>
            </a:r>
          </a:p>
          <a:p>
            <a:pPr>
              <a:lnSpc>
                <a:spcPct val="90000"/>
              </a:lnSpc>
            </a:pPr>
            <a:r>
              <a:rPr lang="th-TH" sz="4800" b="1" smtClean="0">
                <a:solidFill>
                  <a:srgbClr val="9900FF"/>
                </a:solidFill>
              </a:rPr>
              <a:t>หลักการ อุดมการณ์</a:t>
            </a:r>
          </a:p>
          <a:p>
            <a:pPr>
              <a:lnSpc>
                <a:spcPct val="90000"/>
              </a:lnSpc>
            </a:pPr>
            <a:r>
              <a:rPr lang="th-TH" sz="4800" b="1" smtClean="0">
                <a:solidFill>
                  <a:srgbClr val="9900FF"/>
                </a:solidFill>
              </a:rPr>
              <a:t>ความรู้เรื่องสหกรณ์ออมทรัพย์</a:t>
            </a:r>
          </a:p>
          <a:p>
            <a:pPr>
              <a:lnSpc>
                <a:spcPct val="90000"/>
              </a:lnSpc>
            </a:pPr>
            <a:r>
              <a:rPr lang="th-TH" sz="4800" b="1" smtClean="0">
                <a:solidFill>
                  <a:srgbClr val="9900FF"/>
                </a:solidFill>
              </a:rPr>
              <a:t>ระเบียบต่างๆ ของสหกรณ์</a:t>
            </a:r>
          </a:p>
          <a:p>
            <a:pPr>
              <a:lnSpc>
                <a:spcPct val="90000"/>
              </a:lnSpc>
            </a:pPr>
            <a:r>
              <a:rPr lang="th-TH" sz="4800" b="1" smtClean="0">
                <a:solidFill>
                  <a:srgbClr val="9900FF"/>
                </a:solidFill>
              </a:rPr>
              <a:t>มติต่างๆ ที่ยังคงถือใช้อยู่</a:t>
            </a:r>
          </a:p>
          <a:p>
            <a:pPr>
              <a:lnSpc>
                <a:spcPct val="90000"/>
              </a:lnSpc>
            </a:pPr>
            <a:endParaRPr lang="th-TH" sz="4800" b="1" smtClean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12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รูปภาพ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26971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istrator\Downloads\1654360_931346726952479_93856080611825312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3524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9"/>
          <p:cNvSpPr txBox="1">
            <a:spLocks noChangeArrowheads="1"/>
          </p:cNvSpPr>
          <p:nvPr/>
        </p:nvSpPr>
        <p:spPr bwMode="auto">
          <a:xfrm>
            <a:off x="1" y="0"/>
            <a:ext cx="9109075" cy="69865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th-TH" sz="4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7200" b="1" dirty="0" smtClean="0">
              <a:solidFill>
                <a:srgbClr val="FF0000"/>
              </a:solidFill>
              <a:latin typeface="BooK_R-luX [2006]" pitchFamily="2" charset="0"/>
              <a:cs typeface="BooK_R-luX [2006]" pitchFamily="2" charset="0"/>
            </a:endParaRPr>
          </a:p>
          <a:p>
            <a:pPr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857250" indent="-857250">
              <a:buFont typeface="Wingdings" panose="05000000000000000000" pitchFamily="2" charset="2"/>
              <a:buChar char="q"/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874392"/>
              </p:ext>
            </p:extLst>
          </p:nvPr>
        </p:nvGraphicFramePr>
        <p:xfrm>
          <a:off x="611560" y="1235661"/>
          <a:ext cx="7812869" cy="5364480"/>
        </p:xfrm>
        <a:graphic>
          <a:graphicData uri="http://schemas.openxmlformats.org/drawingml/2006/table">
            <a:tbl>
              <a:tblPr firstRow="1" firstCol="1" bandRow="1"/>
              <a:tblGrid>
                <a:gridCol w="2675272"/>
                <a:gridCol w="1701744"/>
                <a:gridCol w="1601389"/>
                <a:gridCol w="1834464"/>
              </a:tblGrid>
              <a:tr h="386225"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ประเภทสหกรณ์</a:t>
                      </a:r>
                      <a:endParaRPr lang="en-US" sz="3200" b="1" dirty="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เงินออม(ล)</a:t>
                      </a:r>
                      <a:endParaRPr lang="en-US" sz="3200" b="1" dirty="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เงินกู้(ล)</a:t>
                      </a:r>
                      <a:endParaRPr lang="en-US" sz="3200" b="1" dirty="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ส่วนต่าง(ล)</a:t>
                      </a:r>
                      <a:endParaRPr lang="en-US" sz="3200" b="1" dirty="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1.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สอ.ครู</a:t>
                      </a:r>
                      <a:endParaRPr lang="en-US" sz="3200" dirty="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779,158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958,935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th-TH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(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179,777</a:t>
                      </a:r>
                      <a:r>
                        <a:rPr lang="th-TH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)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2.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สอ.ตำรวจ</a:t>
                      </a:r>
                      <a:endParaRPr lang="en-US" sz="3200" dirty="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164,523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243,263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th-TH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(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78,740</a:t>
                      </a:r>
                      <a:r>
                        <a:rPr lang="th-TH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)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3.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สอ.ทหาร</a:t>
                      </a:r>
                      <a:endParaRPr lang="en-US" sz="3200" dirty="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108,456</a:t>
                      </a:r>
                      <a:endParaRPr lang="en-US" sz="3200" dirty="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102,726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5,730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4.</a:t>
                      </a:r>
                      <a:r>
                        <a:rPr lang="th-TH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สอ.โรงพยาบาล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102,406</a:t>
                      </a:r>
                      <a:endParaRPr lang="en-US" sz="3200" dirty="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49,920</a:t>
                      </a:r>
                      <a:endParaRPr lang="en-US" sz="3200" dirty="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52,482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5.</a:t>
                      </a:r>
                      <a:r>
                        <a:rPr lang="th-TH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สอ.สาธารณสุข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184,728</a:t>
                      </a:r>
                      <a:endParaRPr lang="en-US" sz="3200" dirty="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229,634</a:t>
                      </a:r>
                      <a:endParaRPr lang="en-US" sz="3200" dirty="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th-TH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(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44,906</a:t>
                      </a:r>
                      <a:r>
                        <a:rPr lang="th-TH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)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6.</a:t>
                      </a:r>
                      <a:r>
                        <a:rPr lang="th-TH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สอ.รัฐวิสาหกิจ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448,684</a:t>
                      </a:r>
                      <a:endParaRPr lang="en-US" sz="3200" dirty="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196,069</a:t>
                      </a:r>
                      <a:endParaRPr lang="en-US" sz="3200" dirty="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252,614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7.</a:t>
                      </a:r>
                      <a:r>
                        <a:rPr lang="th-TH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สอ.มหาวิทยาลัย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267,673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66,883</a:t>
                      </a:r>
                      <a:endParaRPr lang="en-US" sz="3200" dirty="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20,0790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8.</a:t>
                      </a:r>
                      <a:r>
                        <a:rPr lang="th-TH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สอ.ส่วนราชการ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372,204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258,904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113,300</a:t>
                      </a:r>
                      <a:endParaRPr lang="en-US" sz="3200" dirty="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9.</a:t>
                      </a:r>
                      <a:r>
                        <a:rPr lang="th-TH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สอ.ภาคเอกชน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192,064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82,670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109,394</a:t>
                      </a:r>
                      <a:endParaRPr lang="en-US" sz="3200" dirty="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th-TH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เงินออมมากกว่าเงินกู้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2,619,896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2,189,009</a:t>
                      </a:r>
                      <a:endParaRPr lang="en-US" sz="320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BooK_R-luX [2006]" pitchFamily="2" charset="0"/>
                          <a:ea typeface="Times New Roman"/>
                          <a:cs typeface="BooK_R-luX [2006]" pitchFamily="2" charset="0"/>
                        </a:rPr>
                        <a:t>430,887</a:t>
                      </a:r>
                      <a:endParaRPr lang="en-US" sz="3200" dirty="0">
                        <a:effectLst/>
                        <a:latin typeface="BooK_R-luX [2006]" pitchFamily="2" charset="0"/>
                        <a:ea typeface="Times New Roman"/>
                        <a:cs typeface="BooK_R-luX [2006]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7213" y="2522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11560" y="40466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latin typeface="BooK_R-luX [2006]" pitchFamily="2" charset="0"/>
                <a:cs typeface="BooK_R-luX [2006]" pitchFamily="2" charset="0"/>
              </a:rPr>
              <a:t>ข้อมูลทางการเงิน</a:t>
            </a:r>
            <a:r>
              <a:rPr lang="th-TH" sz="4800" b="1" dirty="0">
                <a:latin typeface="BooK_R-luX [2006]" pitchFamily="2" charset="0"/>
                <a:cs typeface="BooK_R-luX [2006]" pitchFamily="2" charset="0"/>
              </a:rPr>
              <a:t>ของสหกรณ์ของสหกรณ์</a:t>
            </a:r>
            <a:r>
              <a:rPr lang="th-TH" sz="4800" b="1" dirty="0" smtClean="0">
                <a:latin typeface="BooK_R-luX [2006]" pitchFamily="2" charset="0"/>
                <a:cs typeface="BooK_R-luX [2006]" pitchFamily="2" charset="0"/>
              </a:rPr>
              <a:t>ออมทรัพย์</a:t>
            </a:r>
            <a:endParaRPr lang="en-US" sz="4800" b="1" dirty="0">
              <a:latin typeface="BooK_R-luX [2006]" pitchFamily="2" charset="0"/>
              <a:cs typeface="BooK_R-luX [2006]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2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9"/>
          <p:cNvSpPr txBox="1">
            <a:spLocks noChangeArrowheads="1"/>
          </p:cNvSpPr>
          <p:nvPr/>
        </p:nvSpPr>
        <p:spPr bwMode="auto">
          <a:xfrm>
            <a:off x="1" y="0"/>
            <a:ext cx="9109075" cy="89870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th-TH" sz="4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5400" b="1" dirty="0" smtClean="0">
              <a:solidFill>
                <a:srgbClr val="FF0000"/>
              </a:solidFill>
              <a:latin typeface="BooK_R-luX [2006]" pitchFamily="2" charset="0"/>
              <a:cs typeface="BooK_R-luX [2006]" pitchFamily="2" charset="0"/>
            </a:endParaRPr>
          </a:p>
          <a:p>
            <a:pPr algn="ctr">
              <a:defRPr/>
            </a:pPr>
            <a:r>
              <a:rPr lang="th-TH" sz="5400" b="1" dirty="0" smtClean="0">
                <a:solidFill>
                  <a:srgbClr val="FF0000"/>
                </a:solidFill>
                <a:latin typeface="BooK_R-luX [2006]" pitchFamily="2" charset="0"/>
                <a:cs typeface="BooK_R-luX [2006]" pitchFamily="2" charset="0"/>
              </a:rPr>
              <a:t>เงิน</a:t>
            </a:r>
            <a:r>
              <a:rPr lang="th-TH" sz="5400" b="1" dirty="0" smtClean="0">
                <a:solidFill>
                  <a:srgbClr val="FF0000"/>
                </a:solidFill>
                <a:latin typeface="BooK_R-luX [2006]" pitchFamily="2" charset="0"/>
                <a:cs typeface="BooK_R-luX [2006]" pitchFamily="2" charset="0"/>
              </a:rPr>
              <a:t>ออมมากกว่าเงินให้กู้ </a:t>
            </a:r>
            <a:r>
              <a:rPr lang="en-US" sz="5400" b="1" dirty="0" smtClean="0">
                <a:solidFill>
                  <a:srgbClr val="FF0000"/>
                </a:solidFill>
                <a:latin typeface="BooK_R-luX [2006]" pitchFamily="2" charset="0"/>
                <a:cs typeface="BooK_R-luX [2006]" pitchFamily="2" charset="0"/>
              </a:rPr>
              <a:t>430,887 </a:t>
            </a:r>
            <a:r>
              <a:rPr lang="th-TH" sz="5400" b="1" dirty="0" smtClean="0">
                <a:solidFill>
                  <a:srgbClr val="FF0000"/>
                </a:solidFill>
                <a:latin typeface="BooK_R-luX [2006]" pitchFamily="2" charset="0"/>
                <a:cs typeface="BooK_R-luX [2006]" pitchFamily="2" charset="0"/>
              </a:rPr>
              <a:t>ล้านล้านบาท</a:t>
            </a:r>
          </a:p>
          <a:p>
            <a:pPr algn="ctr">
              <a:defRPr/>
            </a:pPr>
            <a:r>
              <a:rPr lang="th-TH" sz="5400" b="1" dirty="0" smtClean="0">
                <a:solidFill>
                  <a:srgbClr val="FF0000"/>
                </a:solidFill>
                <a:latin typeface="BooK_R-luX [2006]" pitchFamily="2" charset="0"/>
                <a:cs typeface="BooK_R-luX [2006]" pitchFamily="2" charset="0"/>
              </a:rPr>
              <a:t>ทิศทางจะไปทางไหน</a:t>
            </a:r>
            <a:endParaRPr lang="th-TH" sz="5400" b="1" dirty="0">
              <a:solidFill>
                <a:srgbClr val="FF0000"/>
              </a:solidFill>
              <a:latin typeface="BooK_R-luX [2006]" pitchFamily="2" charset="0"/>
              <a:cs typeface="BooK_R-luX [2006]" pitchFamily="2" charset="0"/>
            </a:endParaRPr>
          </a:p>
          <a:p>
            <a:pPr algn="ctr">
              <a:defRPr/>
            </a:pPr>
            <a:endParaRPr lang="th-TH" sz="7200" b="1" dirty="0" smtClean="0">
              <a:solidFill>
                <a:srgbClr val="FF0000"/>
              </a:solidFill>
              <a:latin typeface="BooK_R-luX [2006]" pitchFamily="2" charset="0"/>
              <a:cs typeface="BooK_R-luX [2006]" pitchFamily="2" charset="0"/>
            </a:endParaRPr>
          </a:p>
          <a:p>
            <a:pPr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857250" indent="-857250">
              <a:buFont typeface="Wingdings" panose="05000000000000000000" pitchFamily="2" charset="2"/>
              <a:buChar char="q"/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4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9"/>
          <p:cNvSpPr txBox="1">
            <a:spLocks noChangeArrowheads="1"/>
          </p:cNvSpPr>
          <p:nvPr/>
        </p:nvSpPr>
        <p:spPr bwMode="auto">
          <a:xfrm>
            <a:off x="1" y="0"/>
            <a:ext cx="9109075" cy="698652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th-TH" sz="4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7200" b="1" dirty="0" smtClean="0">
              <a:solidFill>
                <a:srgbClr val="FF0000"/>
              </a:solidFill>
              <a:latin typeface="BooK_R-luX [2006]" pitchFamily="2" charset="0"/>
              <a:cs typeface="BooK_R-luX [2006]" pitchFamily="2" charset="0"/>
            </a:endParaRPr>
          </a:p>
          <a:p>
            <a:pPr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857250" indent="-857250">
              <a:buFont typeface="Wingdings" panose="05000000000000000000" pitchFamily="2" charset="2"/>
              <a:buChar char="q"/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19571" y="83671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latin typeface="BooK_R-luX [2006]" pitchFamily="2" charset="0"/>
                <a:cs typeface="BooK_R-luX [2006]" pitchFamily="2" charset="0"/>
              </a:rPr>
              <a:t>ข้อมูลการเงินของ</a:t>
            </a:r>
            <a:r>
              <a:rPr lang="th-TH" sz="4800" b="1" dirty="0" smtClean="0">
                <a:latin typeface="BooK_R-luX [2006]" pitchFamily="2" charset="0"/>
                <a:cs typeface="BooK_R-luX [2006]" pitchFamily="2" charset="0"/>
              </a:rPr>
              <a:t>สหกรณ์ออม</a:t>
            </a:r>
            <a:r>
              <a:rPr lang="th-TH" sz="4800" b="1" dirty="0">
                <a:latin typeface="BooK_R-luX [2006]" pitchFamily="2" charset="0"/>
                <a:cs typeface="BooK_R-luX [2006]" pitchFamily="2" charset="0"/>
              </a:rPr>
              <a:t>ทรัพย์ขนาด</a:t>
            </a:r>
            <a:r>
              <a:rPr lang="th-TH" sz="4800" b="1" dirty="0" smtClean="0">
                <a:latin typeface="BooK_R-luX [2006]" pitchFamily="2" charset="0"/>
                <a:cs typeface="BooK_R-luX [2006]" pitchFamily="2" charset="0"/>
              </a:rPr>
              <a:t>ใหญ่ที่</a:t>
            </a:r>
            <a:r>
              <a:rPr lang="th-TH" sz="4800" b="1" dirty="0">
                <a:latin typeface="BooK_R-luX [2006]" pitchFamily="2" charset="0"/>
                <a:cs typeface="BooK_R-luX [2006]" pitchFamily="2" charset="0"/>
              </a:rPr>
              <a:t>ลงทุนในตลาดการเงิน</a:t>
            </a:r>
            <a:endParaRPr lang="en-US" sz="4800" b="1" dirty="0">
              <a:latin typeface="BooK_R-luX [2006]" pitchFamily="2" charset="0"/>
              <a:cs typeface="BooK_R-luX [2006]" pitchFamily="2" charset="0"/>
            </a:endParaRPr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914587"/>
              </p:ext>
            </p:extLst>
          </p:nvPr>
        </p:nvGraphicFramePr>
        <p:xfrm>
          <a:off x="593557" y="2060848"/>
          <a:ext cx="8244915" cy="382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เอกสาร" r:id="rId4" imgW="6463815" imgH="2032228" progId="Word.Document.12">
                  <p:embed/>
                </p:oleObj>
              </mc:Choice>
              <mc:Fallback>
                <p:oleObj name="เอกสาร" r:id="rId4" imgW="6463815" imgH="20322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557" y="2060848"/>
                        <a:ext cx="8244915" cy="3824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86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9"/>
          <p:cNvSpPr txBox="1">
            <a:spLocks noChangeArrowheads="1"/>
          </p:cNvSpPr>
          <p:nvPr/>
        </p:nvSpPr>
        <p:spPr bwMode="auto">
          <a:xfrm>
            <a:off x="1" y="0"/>
            <a:ext cx="9109075" cy="89870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th-TH" sz="4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5400" b="1" dirty="0" smtClean="0">
              <a:solidFill>
                <a:srgbClr val="FF0000"/>
              </a:solidFill>
              <a:latin typeface="BooK_R-luX [2006]" pitchFamily="2" charset="0"/>
              <a:cs typeface="BooK_R-luX [2006]" pitchFamily="2" charset="0"/>
            </a:endParaRPr>
          </a:p>
          <a:p>
            <a:pPr algn="ctr">
              <a:defRPr/>
            </a:pPr>
            <a:r>
              <a:rPr lang="th-TH" sz="5400" b="1" dirty="0" smtClean="0">
                <a:solidFill>
                  <a:srgbClr val="FF0000"/>
                </a:solidFill>
                <a:latin typeface="BooK_R-luX [2006]" pitchFamily="2" charset="0"/>
                <a:cs typeface="BooK_R-luX [2006]" pitchFamily="2" charset="0"/>
              </a:rPr>
              <a:t>เมื่อ</a:t>
            </a:r>
            <a:r>
              <a:rPr lang="th-TH" sz="5400" b="1" dirty="0" err="1" smtClean="0">
                <a:solidFill>
                  <a:srgbClr val="FF0000"/>
                </a:solidFill>
                <a:latin typeface="BooK_R-luX [2006]" pitchFamily="2" charset="0"/>
                <a:cs typeface="BooK_R-luX [2006]" pitchFamily="2" charset="0"/>
              </a:rPr>
              <a:t>ครบดิว</a:t>
            </a:r>
            <a:r>
              <a:rPr lang="th-TH" sz="5400" b="1" dirty="0" smtClean="0">
                <a:solidFill>
                  <a:srgbClr val="FF0000"/>
                </a:solidFill>
                <a:latin typeface="BooK_R-luX [2006]" pitchFamily="2" charset="0"/>
                <a:cs typeface="BooK_R-luX [2006]" pitchFamily="2" charset="0"/>
              </a:rPr>
              <a:t>การลงทุนตามเกณฑ์</a:t>
            </a:r>
          </a:p>
          <a:p>
            <a:pPr algn="ctr">
              <a:defRPr/>
            </a:pPr>
            <a:r>
              <a:rPr lang="th-TH" sz="5400" b="1" dirty="0" smtClean="0">
                <a:solidFill>
                  <a:srgbClr val="FF0000"/>
                </a:solidFill>
                <a:latin typeface="BooK_R-luX [2006]" pitchFamily="2" charset="0"/>
                <a:cs typeface="BooK_R-luX [2006]" pitchFamily="2" charset="0"/>
              </a:rPr>
              <a:t>ทิศทางไปทางไหนต่อ</a:t>
            </a:r>
            <a:endParaRPr lang="th-TH" sz="5400" b="1" dirty="0">
              <a:solidFill>
                <a:srgbClr val="FF0000"/>
              </a:solidFill>
              <a:latin typeface="BooK_R-luX [2006]" pitchFamily="2" charset="0"/>
              <a:cs typeface="BooK_R-luX [2006]" pitchFamily="2" charset="0"/>
            </a:endParaRPr>
          </a:p>
          <a:p>
            <a:pPr algn="ctr">
              <a:defRPr/>
            </a:pPr>
            <a:endParaRPr lang="th-TH" sz="7200" b="1" dirty="0" smtClean="0">
              <a:solidFill>
                <a:srgbClr val="FF0000"/>
              </a:solidFill>
              <a:latin typeface="BooK_R-luX [2006]" pitchFamily="2" charset="0"/>
              <a:cs typeface="BooK_R-luX [2006]" pitchFamily="2" charset="0"/>
            </a:endParaRPr>
          </a:p>
          <a:p>
            <a:pPr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857250" indent="-857250">
              <a:buFont typeface="Wingdings" panose="05000000000000000000" pitchFamily="2" charset="2"/>
              <a:buChar char="q"/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95">
            <a:extLst>
              <a:ext uri="{FF2B5EF4-FFF2-40B4-BE49-F238E27FC236}">
                <a16:creationId xmlns="" xmlns:a16="http://schemas.microsoft.com/office/drawing/2014/main" id="{FB7B6819-1430-B1C5-0C00-5B7F536AC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430" y="1225552"/>
            <a:ext cx="1069181" cy="835025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144000" rIns="0" bIns="0"/>
          <a:lstStyle/>
          <a:p>
            <a:pPr algn="ctr">
              <a:defRPr/>
            </a:pPr>
            <a:r>
              <a:rPr lang="th-TH" altLang="ko-KR" sz="2000" b="1" dirty="0">
                <a:solidFill>
                  <a:srgbClr val="FF0000"/>
                </a:solidFill>
                <a:latin typeface="Browallia New" pitchFamily="34" charset="-34"/>
                <a:ea typeface="Batang" pitchFamily="18" charset="-127"/>
              </a:rPr>
              <a:t>กลยุทธ์</a:t>
            </a:r>
            <a:endParaRPr lang="th-TH" altLang="en-US" sz="2000" dirty="0">
              <a:solidFill>
                <a:srgbClr val="FF0000"/>
              </a:solidFill>
            </a:endParaRPr>
          </a:p>
        </p:txBody>
      </p:sp>
      <p:sp>
        <p:nvSpPr>
          <p:cNvPr id="3078" name="AutoShape 96">
            <a:extLst>
              <a:ext uri="{FF2B5EF4-FFF2-40B4-BE49-F238E27FC236}">
                <a16:creationId xmlns="" xmlns:a16="http://schemas.microsoft.com/office/drawing/2014/main" id="{59396E68-3DE7-2627-BBE4-AFA56FB5A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933" y="344488"/>
            <a:ext cx="1127522" cy="89535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144000" rIns="0" bIns="0"/>
          <a:lstStyle/>
          <a:p>
            <a:pPr algn="ctr">
              <a:defRPr/>
            </a:pPr>
            <a:r>
              <a:rPr lang="th-TH" altLang="ko-K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Batang" pitchFamily="18" charset="-127"/>
              </a:rPr>
              <a:t>เครดิต</a:t>
            </a:r>
            <a:endParaRPr lang="th-TH" alt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9" name="AutoShape 97">
            <a:extLst>
              <a:ext uri="{FF2B5EF4-FFF2-40B4-BE49-F238E27FC236}">
                <a16:creationId xmlns="" xmlns:a16="http://schemas.microsoft.com/office/drawing/2014/main" id="{C83C6999-AEF5-BF9D-4B51-9C0133D13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7" y="136525"/>
            <a:ext cx="1452563" cy="833438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44000" rIns="0" bIns="0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ko-KR" sz="2000" b="1">
                <a:solidFill>
                  <a:srgbClr val="FFFF00"/>
                </a:solidFill>
                <a:latin typeface="Browallia New" panose="020B0604020202020204" pitchFamily="34" charset="-34"/>
                <a:ea typeface="Batang" panose="020B0503020000020004" pitchFamily="18" charset="-127"/>
                <a:cs typeface="Cordia New" panose="020B0304020202020204" pitchFamily="34" charset="-34"/>
              </a:rPr>
              <a:t>สภาพคล่อง</a:t>
            </a:r>
            <a:endParaRPr lang="th-TH" altLang="en-US" sz="2000">
              <a:solidFill>
                <a:srgbClr val="FFFF00"/>
              </a:solidFill>
              <a:latin typeface="Calibri" panose="020F0502020204030204" pitchFamily="34" charset="0"/>
              <a:ea typeface="Batang" panose="020B0503020000020004" pitchFamily="18" charset="-127"/>
              <a:cs typeface="Cordia New" panose="020B0304020202020204" pitchFamily="34" charset="-34"/>
            </a:endParaRPr>
          </a:p>
        </p:txBody>
      </p:sp>
      <p:sp>
        <p:nvSpPr>
          <p:cNvPr id="3080" name="AutoShape 98">
            <a:extLst>
              <a:ext uri="{FF2B5EF4-FFF2-40B4-BE49-F238E27FC236}">
                <a16:creationId xmlns="" xmlns:a16="http://schemas.microsoft.com/office/drawing/2014/main" id="{50C9F53E-E89F-E40F-255B-2BBA4F53C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619" y="404815"/>
            <a:ext cx="976313" cy="835025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144000" rIns="0" bIns="0"/>
          <a:lstStyle/>
          <a:p>
            <a:pPr algn="ctr">
              <a:defRPr/>
            </a:pPr>
            <a:r>
              <a:rPr lang="th-TH" altLang="ko-KR" sz="2000" b="1" dirty="0">
                <a:solidFill>
                  <a:srgbClr val="FF0000"/>
                </a:solidFill>
                <a:latin typeface="Browallia New" pitchFamily="34" charset="-34"/>
                <a:ea typeface="Batang" pitchFamily="18" charset="-127"/>
              </a:rPr>
              <a:t>ตลาด</a:t>
            </a:r>
            <a:endParaRPr lang="th-TH" altLang="en-US" sz="2000" dirty="0">
              <a:solidFill>
                <a:srgbClr val="FF0000"/>
              </a:solidFill>
            </a:endParaRPr>
          </a:p>
        </p:txBody>
      </p:sp>
      <p:sp>
        <p:nvSpPr>
          <p:cNvPr id="3081" name="AutoShape 99">
            <a:extLst>
              <a:ext uri="{FF2B5EF4-FFF2-40B4-BE49-F238E27FC236}">
                <a16:creationId xmlns="" xmlns:a16="http://schemas.microsoft.com/office/drawing/2014/main" id="{24E4D6A1-4ECA-DCCE-163C-21D5AD1E6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881" y="185740"/>
            <a:ext cx="1214438" cy="83343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44000" rIns="0" bIns="0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ko-KR" sz="2000" b="1">
                <a:solidFill>
                  <a:srgbClr val="FFFF00"/>
                </a:solidFill>
                <a:latin typeface="Browallia New" panose="020B0604020202020204" pitchFamily="34" charset="-34"/>
                <a:ea typeface="Batang" panose="020B0503020000020004" pitchFamily="18" charset="-127"/>
                <a:cs typeface="Cordia New" panose="020B0304020202020204" pitchFamily="34" charset="-34"/>
              </a:rPr>
              <a:t>ปฏิบัติการ</a:t>
            </a:r>
            <a:endParaRPr lang="th-TH" altLang="en-US" sz="2000">
              <a:solidFill>
                <a:srgbClr val="FFFF00"/>
              </a:solidFill>
              <a:latin typeface="Calibri" panose="020F0502020204030204" pitchFamily="34" charset="0"/>
              <a:ea typeface="Batang" panose="020B0503020000020004" pitchFamily="18" charset="-127"/>
              <a:cs typeface="Cordia New" panose="020B0304020202020204" pitchFamily="34" charset="-34"/>
            </a:endParaRPr>
          </a:p>
        </p:txBody>
      </p:sp>
      <p:sp>
        <p:nvSpPr>
          <p:cNvPr id="3082" name="Text Box 100">
            <a:extLst>
              <a:ext uri="{FF2B5EF4-FFF2-40B4-BE49-F238E27FC236}">
                <a16:creationId xmlns="" xmlns:a16="http://schemas.microsoft.com/office/drawing/2014/main" id="{167C6C15-1990-5E1C-D7FF-12F0DFD40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656" y="4687890"/>
            <a:ext cx="26003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lvl="1" algn="ctr" eaLnBrk="1" hangingPunct="1">
              <a:buFont typeface="Courier New" panose="02070309020205020404" pitchFamily="49" charset="0"/>
              <a:buChar char="o"/>
            </a:pPr>
            <a:r>
              <a:rPr lang="th-TH" altLang="en-US" sz="2400" b="1">
                <a:solidFill>
                  <a:srgbClr val="00B0F0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การประเมินราคาหลักทรัพย์เกินจริง</a:t>
            </a:r>
            <a:endParaRPr lang="th-TH" altLang="en-US" sz="2400" b="1">
              <a:solidFill>
                <a:srgbClr val="00B0F0"/>
              </a:solidFill>
              <a:ea typeface="Batang" panose="020B0503020000020004" pitchFamily="18" charset="-127"/>
            </a:endParaRPr>
          </a:p>
        </p:txBody>
      </p:sp>
      <p:sp>
        <p:nvSpPr>
          <p:cNvPr id="3083" name="Text Box 101">
            <a:extLst>
              <a:ext uri="{FF2B5EF4-FFF2-40B4-BE49-F238E27FC236}">
                <a16:creationId xmlns="" xmlns:a16="http://schemas.microsoft.com/office/drawing/2014/main" id="{254247D3-897E-5FAE-61AE-491A4DD54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036" y="5784850"/>
            <a:ext cx="119776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lvl="1" eaLnBrk="1" hangingPunct="1">
              <a:buFont typeface="Courier New" panose="02070309020205020404" pitchFamily="49" charset="0"/>
              <a:buChar char="o"/>
            </a:pPr>
            <a:r>
              <a:rPr lang="th-TH" altLang="ko-KR" sz="2400" b="1">
                <a:solidFill>
                  <a:srgbClr val="558ED5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ขาดสภาพคล่อง</a:t>
            </a:r>
            <a:endParaRPr lang="th-TH" altLang="en-US" sz="2400" b="1">
              <a:solidFill>
                <a:srgbClr val="558ED5"/>
              </a:solidFill>
              <a:ea typeface="Batang" panose="020B0503020000020004" pitchFamily="18" charset="-127"/>
            </a:endParaRPr>
          </a:p>
        </p:txBody>
      </p:sp>
      <p:sp>
        <p:nvSpPr>
          <p:cNvPr id="3112" name="AutoShape 103">
            <a:extLst>
              <a:ext uri="{FF2B5EF4-FFF2-40B4-BE49-F238E27FC236}">
                <a16:creationId xmlns="" xmlns:a16="http://schemas.microsoft.com/office/drawing/2014/main" id="{19A97F0C-286D-ACE7-6A0B-FE676574A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466" y="1027113"/>
            <a:ext cx="3142059" cy="112395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>
            <a:noFill/>
          </a:ln>
        </p:spPr>
        <p:txBody>
          <a:bodyPr lIns="36000" tIns="144000" rIns="0" bIns="0"/>
          <a:lstStyle/>
          <a:p>
            <a:pPr algn="ctr">
              <a:defRPr/>
            </a:pPr>
            <a:r>
              <a:rPr lang="th-TH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ความเสี่ยง</a:t>
            </a:r>
          </a:p>
        </p:txBody>
      </p:sp>
      <p:sp>
        <p:nvSpPr>
          <p:cNvPr id="3090" name="Text Box 128">
            <a:extLst>
              <a:ext uri="{FF2B5EF4-FFF2-40B4-BE49-F238E27FC236}">
                <a16:creationId xmlns="" xmlns:a16="http://schemas.microsoft.com/office/drawing/2014/main" id="{783F01A8-380C-C2EC-3D47-50D507FF2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336" y="6251575"/>
            <a:ext cx="2755106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lvl="1" eaLnBrk="1" hangingPunct="1">
              <a:buFont typeface="Courier New" panose="02070309020205020404" pitchFamily="49" charset="0"/>
              <a:buChar char="o"/>
            </a:pPr>
            <a:r>
              <a:rPr lang="th-TH" altLang="ko-KR" sz="2400" b="1">
                <a:solidFill>
                  <a:srgbClr val="002060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 </a:t>
            </a:r>
            <a:r>
              <a:rPr lang="th-TH" altLang="ko-KR" sz="2400" b="1">
                <a:solidFill>
                  <a:srgbClr val="00B050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ขาดระบบการเงินที่เชื่อมโยงเกื้อหนุนกัน</a:t>
            </a:r>
          </a:p>
        </p:txBody>
      </p:sp>
      <p:sp>
        <p:nvSpPr>
          <p:cNvPr id="3091" name="Text Box 129">
            <a:extLst>
              <a:ext uri="{FF2B5EF4-FFF2-40B4-BE49-F238E27FC236}">
                <a16:creationId xmlns="" xmlns:a16="http://schemas.microsoft.com/office/drawing/2014/main" id="{0FB05CA8-2796-42F1-871D-F8F19D43A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366" y="4700590"/>
            <a:ext cx="29908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lvl="1" eaLnBrk="1" hangingPunct="1">
              <a:buFont typeface="Courier New" panose="02070309020205020404" pitchFamily="49" charset="0"/>
              <a:buChar char="o"/>
            </a:pPr>
            <a:r>
              <a:rPr lang="th-TH" altLang="ko-KR" sz="2400" b="1">
                <a:solidFill>
                  <a:srgbClr val="FF0000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ลงทุนนอกกรอบวัตถุประสงค์และกฎหมาย</a:t>
            </a:r>
            <a:endParaRPr lang="th-TH" altLang="en-US" sz="2400" b="1">
              <a:solidFill>
                <a:srgbClr val="FF0000"/>
              </a:solidFill>
              <a:ea typeface="Batang" panose="020B0503020000020004" pitchFamily="18" charset="-127"/>
            </a:endParaRPr>
          </a:p>
        </p:txBody>
      </p:sp>
      <p:sp>
        <p:nvSpPr>
          <p:cNvPr id="3092" name="Text Box 130">
            <a:extLst>
              <a:ext uri="{FF2B5EF4-FFF2-40B4-BE49-F238E27FC236}">
                <a16:creationId xmlns="" xmlns:a16="http://schemas.microsoft.com/office/drawing/2014/main" id="{0B2E6DA3-033C-03AE-4E50-3C89C24E8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983" y="3584575"/>
            <a:ext cx="2278856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lvl="1" eaLnBrk="1" hangingPunct="1">
              <a:buFont typeface="Courier New" panose="02070309020205020404" pitchFamily="49" charset="0"/>
              <a:buChar char="o"/>
            </a:pPr>
            <a:r>
              <a:rPr lang="th-TH" altLang="en-US" sz="2400" b="1">
                <a:solidFill>
                  <a:srgbClr val="00B0F0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ตกแต่งบัญชีไม่สะท้อนความจริง</a:t>
            </a:r>
            <a:endParaRPr lang="th-TH" altLang="en-US" sz="2400" b="1">
              <a:solidFill>
                <a:srgbClr val="00B0F0"/>
              </a:solidFill>
              <a:ea typeface="Batang" panose="020B0503020000020004" pitchFamily="18" charset="-127"/>
            </a:endParaRPr>
          </a:p>
        </p:txBody>
      </p:sp>
      <p:sp>
        <p:nvSpPr>
          <p:cNvPr id="3093" name="Text Box 131">
            <a:extLst>
              <a:ext uri="{FF2B5EF4-FFF2-40B4-BE49-F238E27FC236}">
                <a16:creationId xmlns="" xmlns:a16="http://schemas.microsoft.com/office/drawing/2014/main" id="{7B16BD69-C445-B490-0394-C46D91547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816" y="4164013"/>
            <a:ext cx="12049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lvl="1" algn="ctr" eaLnBrk="1" hangingPunct="1">
              <a:buFont typeface="Courier New" panose="02070309020205020404" pitchFamily="49" charset="0"/>
              <a:buChar char="o"/>
            </a:pPr>
            <a:r>
              <a:rPr lang="th-TH" altLang="en-US" sz="2400" b="1">
                <a:solidFill>
                  <a:srgbClr val="FF0000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ให้กู้ผิดระเบียบ</a:t>
            </a:r>
            <a:endParaRPr lang="th-TH" altLang="en-US" sz="2400" b="1">
              <a:solidFill>
                <a:srgbClr val="FF0000"/>
              </a:solidFill>
              <a:ea typeface="Batang" panose="020B0503020000020004" pitchFamily="18" charset="-127"/>
            </a:endParaRPr>
          </a:p>
        </p:txBody>
      </p:sp>
      <p:sp>
        <p:nvSpPr>
          <p:cNvPr id="3095" name="TextBox 1">
            <a:extLst>
              <a:ext uri="{FF2B5EF4-FFF2-40B4-BE49-F238E27FC236}">
                <a16:creationId xmlns="" xmlns:a16="http://schemas.microsoft.com/office/drawing/2014/main" id="{2FEEF217-1AD7-1715-ABC8-B325FB12C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3533777"/>
            <a:ext cx="46255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th-TH" sz="1600" b="1">
                <a:solidFill>
                  <a:srgbClr val="002060"/>
                </a:solidFill>
              </a:rPr>
              <a:t>O</a:t>
            </a:r>
            <a:r>
              <a:rPr lang="th-TH" altLang="th-TH" sz="2400" b="1">
                <a:solidFill>
                  <a:srgbClr val="E46C0A"/>
                </a:solidFill>
              </a:rPr>
              <a:t>มีความรู้ด้านการบริหารการเงินและบริหารความเสี่ยงไม่เพียงพอ</a:t>
            </a:r>
            <a:endParaRPr lang="en-US" altLang="th-TH" sz="2400" b="1">
              <a:solidFill>
                <a:srgbClr val="E46C0A"/>
              </a:solidFill>
            </a:endParaRPr>
          </a:p>
        </p:txBody>
      </p:sp>
      <p:sp>
        <p:nvSpPr>
          <p:cNvPr id="13327" name="TextBox 2">
            <a:extLst>
              <a:ext uri="{FF2B5EF4-FFF2-40B4-BE49-F238E27FC236}">
                <a16:creationId xmlns="" xmlns:a16="http://schemas.microsoft.com/office/drawing/2014/main" id="{2685B8E7-0CAC-4B1B-2D74-26242A33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069" y="508002"/>
            <a:ext cx="1243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th-TH" sz="1200">
              <a:solidFill>
                <a:srgbClr val="000000"/>
              </a:solidFill>
            </a:endParaRPr>
          </a:p>
          <a:p>
            <a:pPr eaLnBrk="1" hangingPunct="1"/>
            <a:r>
              <a:rPr lang="th-TH" altLang="th-TH" sz="1200">
                <a:solidFill>
                  <a:srgbClr val="000000"/>
                </a:solidFill>
              </a:rPr>
              <a:t>      </a:t>
            </a:r>
          </a:p>
        </p:txBody>
      </p:sp>
      <p:sp>
        <p:nvSpPr>
          <p:cNvPr id="47" name="Text Box 131">
            <a:extLst>
              <a:ext uri="{FF2B5EF4-FFF2-40B4-BE49-F238E27FC236}">
                <a16:creationId xmlns="" xmlns:a16="http://schemas.microsoft.com/office/drawing/2014/main" id="{2415E25D-11AE-23A3-09A5-517E87EB9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320" y="3086102"/>
            <a:ext cx="188952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lvl="1" eaLnBrk="1" hangingPunct="1">
              <a:buFont typeface="Courier New" panose="02070309020205020404" pitchFamily="49" charset="0"/>
              <a:buChar char="o"/>
            </a:pPr>
            <a:r>
              <a:rPr lang="th-TH" altLang="en-US" sz="2400" b="1">
                <a:solidFill>
                  <a:srgbClr val="376092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ใช้อำนาจหน้าที่ในทางทุจริต</a:t>
            </a:r>
            <a:endParaRPr lang="th-TH" altLang="en-US" sz="2400" b="1">
              <a:solidFill>
                <a:srgbClr val="376092"/>
              </a:solidFill>
              <a:ea typeface="Batang" panose="020B0503020000020004" pitchFamily="18" charset="-127"/>
            </a:endParaRPr>
          </a:p>
        </p:txBody>
      </p:sp>
      <p:sp>
        <p:nvSpPr>
          <p:cNvPr id="48" name="TextBox 1">
            <a:extLst>
              <a:ext uri="{FF2B5EF4-FFF2-40B4-BE49-F238E27FC236}">
                <a16:creationId xmlns="" xmlns:a16="http://schemas.microsoft.com/office/drawing/2014/main" id="{17FB3D2F-7D15-2572-9E8A-023D9AE56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904" y="5175252"/>
            <a:ext cx="2305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th-TH" sz="1600" b="1">
                <a:solidFill>
                  <a:srgbClr val="002060"/>
                </a:solidFill>
              </a:rPr>
              <a:t>O </a:t>
            </a:r>
            <a:r>
              <a:rPr lang="th-TH" altLang="th-TH" sz="2400" b="1">
                <a:solidFill>
                  <a:srgbClr val="FF0000"/>
                </a:solidFill>
              </a:rPr>
              <a:t>การแสวงหากำไรในทางที่เสี่ยง</a:t>
            </a:r>
            <a:endParaRPr lang="en-US" altLang="th-TH" sz="2400" b="1">
              <a:solidFill>
                <a:srgbClr val="FF0000"/>
              </a:solidFill>
            </a:endParaRPr>
          </a:p>
        </p:txBody>
      </p:sp>
      <p:sp>
        <p:nvSpPr>
          <p:cNvPr id="49" name="TextBox 1">
            <a:extLst>
              <a:ext uri="{FF2B5EF4-FFF2-40B4-BE49-F238E27FC236}">
                <a16:creationId xmlns="" xmlns:a16="http://schemas.microsoft.com/office/drawing/2014/main" id="{BFB1F001-B959-D31E-DB2F-C7443AC76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881" y="3019427"/>
            <a:ext cx="1562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th-TH" sz="1400" b="1">
                <a:solidFill>
                  <a:srgbClr val="002060"/>
                </a:solidFill>
              </a:rPr>
              <a:t>O</a:t>
            </a:r>
            <a:r>
              <a:rPr lang="th-TH" altLang="th-TH" sz="2400" b="1">
                <a:solidFill>
                  <a:srgbClr val="FF0000"/>
                </a:solidFill>
              </a:rPr>
              <a:t>ซื้อสิทธิ์ขายเสียง</a:t>
            </a:r>
            <a:endParaRPr lang="en-US" altLang="th-TH" sz="3600" b="1">
              <a:solidFill>
                <a:srgbClr val="FF0000"/>
              </a:solidFill>
            </a:endParaRPr>
          </a:p>
        </p:txBody>
      </p:sp>
      <p:sp>
        <p:nvSpPr>
          <p:cNvPr id="50" name="AutoShape 99">
            <a:extLst>
              <a:ext uri="{FF2B5EF4-FFF2-40B4-BE49-F238E27FC236}">
                <a16:creationId xmlns="" xmlns:a16="http://schemas.microsoft.com/office/drawing/2014/main" id="{F5DD8108-DDE3-F04D-3287-BADD558AE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245" y="1239044"/>
            <a:ext cx="1584467" cy="910432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>
            <a:noFill/>
          </a:ln>
        </p:spPr>
        <p:txBody>
          <a:bodyPr lIns="36000" tIns="144000" rIns="0" bIns="0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altLang="en-US" sz="2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 New" pitchFamily="34" charset="-34"/>
                <a:ea typeface="Batang" pitchFamily="18" charset="-127"/>
              </a:rPr>
              <a:t>ธรรมาภิบาล</a:t>
            </a:r>
            <a:endParaRPr lang="th-TH" altLang="en-US" sz="2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A27C65-603F-477D-61F2-42A4078B53BA}"/>
              </a:ext>
            </a:extLst>
          </p:cNvPr>
          <p:cNvSpPr txBox="1"/>
          <p:nvPr/>
        </p:nvSpPr>
        <p:spPr>
          <a:xfrm>
            <a:off x="1510903" y="2060575"/>
            <a:ext cx="6138863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ปัญหาการบริหารจัดการสหกรณ์ออมทรัพย์</a:t>
            </a:r>
          </a:p>
        </p:txBody>
      </p:sp>
      <p:sp>
        <p:nvSpPr>
          <p:cNvPr id="51" name="Text Box 101">
            <a:extLst>
              <a:ext uri="{FF2B5EF4-FFF2-40B4-BE49-F238E27FC236}">
                <a16:creationId xmlns="" xmlns:a16="http://schemas.microsoft.com/office/drawing/2014/main" id="{A5C3BC5B-200F-32E0-E3FE-138F4B3BB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717" y="5764213"/>
            <a:ext cx="119776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lvl="1" eaLnBrk="1" hangingPunct="1">
              <a:buFont typeface="Courier New" panose="02070309020205020404" pitchFamily="49" charset="0"/>
              <a:buChar char="o"/>
            </a:pPr>
            <a:r>
              <a:rPr lang="th-TH" altLang="en-US" sz="2400" b="1">
                <a:solidFill>
                  <a:srgbClr val="002060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 </a:t>
            </a:r>
            <a:r>
              <a:rPr lang="th-TH" altLang="en-US" sz="2400" b="1">
                <a:solidFill>
                  <a:srgbClr val="0070C0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กู้สั้นปล่อยยาว</a:t>
            </a:r>
            <a:endParaRPr lang="th-TH" altLang="en-US" sz="2400" b="1">
              <a:solidFill>
                <a:srgbClr val="0070C0"/>
              </a:solidFill>
              <a:ea typeface="Batang" panose="020B0503020000020004" pitchFamily="18" charset="-127"/>
            </a:endParaRPr>
          </a:p>
        </p:txBody>
      </p:sp>
      <p:sp>
        <p:nvSpPr>
          <p:cNvPr id="52" name="Text Box 101">
            <a:extLst>
              <a:ext uri="{FF2B5EF4-FFF2-40B4-BE49-F238E27FC236}">
                <a16:creationId xmlns="" xmlns:a16="http://schemas.microsoft.com/office/drawing/2014/main" id="{53B291EB-8FB2-46DC-83D6-66751E3C6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656" y="4173538"/>
            <a:ext cx="21097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lvl="1" eaLnBrk="1" hangingPunct="1">
              <a:buFont typeface="Courier New" panose="02070309020205020404" pitchFamily="49" charset="0"/>
              <a:buChar char="o"/>
            </a:pPr>
            <a:r>
              <a:rPr lang="th-TH" altLang="en-US" sz="2400" b="1">
                <a:solidFill>
                  <a:srgbClr val="00B050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ให้กู้เกินความสามารถชำระคืน</a:t>
            </a:r>
            <a:endParaRPr lang="th-TH" altLang="en-US" sz="2400" b="1">
              <a:solidFill>
                <a:srgbClr val="00B050"/>
              </a:solidFill>
              <a:ea typeface="Batang" panose="020B0503020000020004" pitchFamily="18" charset="-127"/>
            </a:endParaRPr>
          </a:p>
        </p:txBody>
      </p:sp>
      <p:sp>
        <p:nvSpPr>
          <p:cNvPr id="53" name="Text Box 101">
            <a:extLst>
              <a:ext uri="{FF2B5EF4-FFF2-40B4-BE49-F238E27FC236}">
                <a16:creationId xmlns="" xmlns:a16="http://schemas.microsoft.com/office/drawing/2014/main" id="{4359A49B-D661-3A97-FDB5-669FC8820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170" y="4173538"/>
            <a:ext cx="233243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lvl="1" eaLnBrk="1" hangingPunct="1">
              <a:buFont typeface="Courier New" panose="02070309020205020404" pitchFamily="49" charset="0"/>
              <a:buChar char="o"/>
            </a:pPr>
            <a:r>
              <a:rPr lang="th-TH" altLang="en-US" sz="2400" b="1">
                <a:solidFill>
                  <a:srgbClr val="002060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 </a:t>
            </a:r>
            <a:r>
              <a:rPr lang="th-TH" altLang="en-US" sz="2400" b="1">
                <a:solidFill>
                  <a:srgbClr val="7030A0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การปรับโครงสร้างหนี้ผิดหลักการ</a:t>
            </a:r>
            <a:endParaRPr lang="th-TH" altLang="en-US" sz="2400" b="1">
              <a:solidFill>
                <a:srgbClr val="7030A0"/>
              </a:solidFill>
              <a:ea typeface="Batang" panose="020B0503020000020004" pitchFamily="18" charset="-127"/>
            </a:endParaRPr>
          </a:p>
        </p:txBody>
      </p:sp>
      <p:sp>
        <p:nvSpPr>
          <p:cNvPr id="55" name="Text Box 101">
            <a:extLst>
              <a:ext uri="{FF2B5EF4-FFF2-40B4-BE49-F238E27FC236}">
                <a16:creationId xmlns="" xmlns:a16="http://schemas.microsoft.com/office/drawing/2014/main" id="{604CEE16-1753-20D2-19E1-6C2FE4DF1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5658" y="5637213"/>
            <a:ext cx="640556" cy="882650"/>
          </a:xfrm>
          <a:prstGeom prst="rect">
            <a:avLst/>
          </a:prstGeom>
          <a:noFill/>
          <a:ln>
            <a:noFill/>
          </a:ln>
        </p:spPr>
        <p:txBody>
          <a:bodyPr lIns="36000" tIns="0" rIns="0" bIns="0"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lvl="1">
              <a:defRPr/>
            </a:pPr>
            <a:r>
              <a:rPr lang="th-TH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Batang" pitchFamily="18" charset="-127"/>
              </a:rPr>
              <a:t>ฯลฯ</a:t>
            </a:r>
            <a:endParaRPr lang="th-TH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 Box 101">
            <a:extLst>
              <a:ext uri="{FF2B5EF4-FFF2-40B4-BE49-F238E27FC236}">
                <a16:creationId xmlns="" xmlns:a16="http://schemas.microsoft.com/office/drawing/2014/main" id="{34502C50-256C-2333-F9ED-D0B870768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2" y="5764213"/>
            <a:ext cx="2711054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lvl="1" eaLnBrk="1" hangingPunct="1">
              <a:buFont typeface="Courier New" panose="02070309020205020404" pitchFamily="49" charset="0"/>
              <a:buChar char="o"/>
            </a:pPr>
            <a:r>
              <a:rPr lang="th-TH" altLang="en-US" sz="2400" b="1">
                <a:solidFill>
                  <a:srgbClr val="002060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 </a:t>
            </a:r>
            <a:r>
              <a:rPr lang="th-TH" altLang="en-US" sz="2400" b="1">
                <a:solidFill>
                  <a:srgbClr val="00B050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พึ่งพาเงินทุนจากภายนอกมากกว่าภายใน</a:t>
            </a:r>
            <a:endParaRPr lang="th-TH" altLang="en-US" sz="2400" b="1">
              <a:solidFill>
                <a:srgbClr val="00B050"/>
              </a:solidFill>
              <a:ea typeface="Batang" panose="020B0503020000020004" pitchFamily="18" charset="-127"/>
            </a:endParaRPr>
          </a:p>
        </p:txBody>
      </p:sp>
      <p:sp>
        <p:nvSpPr>
          <p:cNvPr id="28" name="Text Box 131">
            <a:extLst>
              <a:ext uri="{FF2B5EF4-FFF2-40B4-BE49-F238E27FC236}">
                <a16:creationId xmlns="" xmlns:a16="http://schemas.microsoft.com/office/drawing/2014/main" id="{B4C9AD04-9616-1F9D-F8FC-D1FA8106C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649" y="3073402"/>
            <a:ext cx="148709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lvl="1" eaLnBrk="1" hangingPunct="1">
              <a:buFont typeface="Courier New" panose="02070309020205020404" pitchFamily="49" charset="0"/>
              <a:buChar char="o"/>
            </a:pPr>
            <a:r>
              <a:rPr lang="th-TH" altLang="en-US" sz="2400" b="1">
                <a:solidFill>
                  <a:srgbClr val="00B050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ผลประโยชน์ทับซ้อน</a:t>
            </a:r>
            <a:endParaRPr lang="th-TH" altLang="en-US" sz="2400" b="1">
              <a:solidFill>
                <a:srgbClr val="00B050"/>
              </a:solidFill>
              <a:ea typeface="Batang" panose="020B0503020000020004" pitchFamily="18" charset="-127"/>
            </a:endParaRPr>
          </a:p>
        </p:txBody>
      </p:sp>
      <p:sp>
        <p:nvSpPr>
          <p:cNvPr id="29" name="Text Box 130">
            <a:extLst>
              <a:ext uri="{FF2B5EF4-FFF2-40B4-BE49-F238E27FC236}">
                <a16:creationId xmlns="" xmlns:a16="http://schemas.microsoft.com/office/drawing/2014/main" id="{66B65A6D-D2C6-CA97-0CF2-22214AA83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160" y="3067050"/>
            <a:ext cx="20335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lvl="1" eaLnBrk="1" hangingPunct="1">
              <a:buFont typeface="Courier New" panose="02070309020205020404" pitchFamily="49" charset="0"/>
              <a:buChar char="o"/>
            </a:pPr>
            <a:r>
              <a:rPr lang="th-TH" altLang="en-US" sz="2400" b="1">
                <a:solidFill>
                  <a:srgbClr val="00B0F0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ไม่โปร่งใสในการบริหารจัดการ</a:t>
            </a:r>
            <a:endParaRPr lang="th-TH" altLang="en-US" sz="2400" b="1">
              <a:solidFill>
                <a:srgbClr val="00B0F0"/>
              </a:solidFill>
              <a:ea typeface="Batang" panose="020B0503020000020004" pitchFamily="18" charset="-127"/>
            </a:endParaRPr>
          </a:p>
        </p:txBody>
      </p:sp>
      <p:sp>
        <p:nvSpPr>
          <p:cNvPr id="30" name="Text Box 101">
            <a:extLst>
              <a:ext uri="{FF2B5EF4-FFF2-40B4-BE49-F238E27FC236}">
                <a16:creationId xmlns="" xmlns:a16="http://schemas.microsoft.com/office/drawing/2014/main" id="{54992143-186D-EA61-F84A-288A8FDF0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023" y="5243513"/>
            <a:ext cx="2121694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lvl="1" eaLnBrk="1" hangingPunct="1">
              <a:buFont typeface="Courier New" panose="02070309020205020404" pitchFamily="49" charset="0"/>
              <a:buChar char="o"/>
            </a:pPr>
            <a:r>
              <a:rPr lang="th-TH" altLang="en-US" sz="2400" b="1">
                <a:solidFill>
                  <a:srgbClr val="00B050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ลงทุนโดยไม่กระจายความเสี่ยง</a:t>
            </a:r>
            <a:endParaRPr lang="th-TH" altLang="en-US" sz="2400" b="1">
              <a:solidFill>
                <a:srgbClr val="00B050"/>
              </a:solidFill>
              <a:ea typeface="Batang" panose="020B0503020000020004" pitchFamily="18" charset="-127"/>
            </a:endParaRPr>
          </a:p>
        </p:txBody>
      </p:sp>
      <p:sp>
        <p:nvSpPr>
          <p:cNvPr id="31" name="Text Box 101">
            <a:extLst>
              <a:ext uri="{FF2B5EF4-FFF2-40B4-BE49-F238E27FC236}">
                <a16:creationId xmlns="" xmlns:a16="http://schemas.microsoft.com/office/drawing/2014/main" id="{294716EB-EA84-1DC1-E9B1-1689EC970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4" y="6232525"/>
            <a:ext cx="316587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lvl="1" eaLnBrk="1" hangingPunct="1">
              <a:buFont typeface="Courier New" panose="02070309020205020404" pitchFamily="49" charset="0"/>
              <a:buChar char="o"/>
            </a:pPr>
            <a:r>
              <a:rPr lang="th-TH" altLang="en-US" sz="2400" b="1">
                <a:solidFill>
                  <a:srgbClr val="002060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 </a:t>
            </a:r>
            <a:r>
              <a:rPr lang="th-TH" altLang="en-US" sz="2400" b="1">
                <a:solidFill>
                  <a:srgbClr val="FF0000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ดำรงเงินทุนไม่เพียงพอต่อการดูแลสภาพคล่อง</a:t>
            </a:r>
            <a:endParaRPr lang="th-TH" altLang="en-US" sz="2400" b="1">
              <a:solidFill>
                <a:srgbClr val="FF0000"/>
              </a:solidFill>
              <a:ea typeface="Batang" panose="020B0503020000020004" pitchFamily="18" charset="-127"/>
            </a:endParaRPr>
          </a:p>
        </p:txBody>
      </p:sp>
      <p:sp>
        <p:nvSpPr>
          <p:cNvPr id="32" name="Text Box 101">
            <a:extLst>
              <a:ext uri="{FF2B5EF4-FFF2-40B4-BE49-F238E27FC236}">
                <a16:creationId xmlns="" xmlns:a16="http://schemas.microsoft.com/office/drawing/2014/main" id="{D01E2E5C-83ED-2698-B0FE-7AC076DA2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823" y="5243513"/>
            <a:ext cx="1921669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0" lvl="1" eaLnBrk="1" hangingPunct="1">
              <a:buFont typeface="Courier New" panose="02070309020205020404" pitchFamily="49" charset="0"/>
              <a:buChar char="o"/>
            </a:pPr>
            <a:r>
              <a:rPr lang="th-TH" altLang="en-US" sz="2400" b="1">
                <a:solidFill>
                  <a:srgbClr val="002060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 </a:t>
            </a:r>
            <a:r>
              <a:rPr lang="th-TH" altLang="en-US" sz="2400" b="1">
                <a:solidFill>
                  <a:srgbClr val="E46C0A"/>
                </a:solidFill>
                <a:latin typeface="Browallia New" panose="020B0604020202020204" pitchFamily="34" charset="-34"/>
                <a:ea typeface="Batang" panose="020B0503020000020004" pitchFamily="18" charset="-127"/>
              </a:rPr>
              <a:t>เอกสารสัญญาไม่สมบูรณ์</a:t>
            </a:r>
            <a:endParaRPr lang="th-TH" altLang="en-US" sz="2400" b="1">
              <a:solidFill>
                <a:srgbClr val="E46C0A"/>
              </a:solidFill>
              <a:ea typeface="Batang" panose="020B0503020000020004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92937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/>
      <p:bldP spid="3083" grpId="0"/>
      <p:bldP spid="3112" grpId="0" animBg="1"/>
      <p:bldP spid="3090" grpId="0"/>
      <p:bldP spid="3091" grpId="0"/>
      <p:bldP spid="3092" grpId="0"/>
      <p:bldP spid="3093" grpId="0"/>
      <p:bldP spid="3095" grpId="0"/>
      <p:bldP spid="47" grpId="0"/>
      <p:bldP spid="48" grpId="0"/>
      <p:bldP spid="49" grpId="0"/>
      <p:bldP spid="51" grpId="0"/>
      <p:bldP spid="52" grpId="0"/>
      <p:bldP spid="53" grpId="0"/>
      <p:bldP spid="55" grpId="0"/>
      <p:bldP spid="56" grpId="0"/>
      <p:bldP spid="28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74441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0066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rtlCol="0"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38100" h="114300" prst="artDeco"/>
              <a:bevelB w="82550" h="1143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defRPr/>
            </a:pPr>
            <a:r>
              <a:rPr lang="th-TH" sz="6600" dirty="0">
                <a:latin typeface="BooK_R-luX [2006]" pitchFamily="2" charset="0"/>
                <a:cs typeface="BooK_R-luX [2006]" pitchFamily="2" charset="0"/>
              </a:rPr>
              <a:t>โครงสร้างสหกรณ์และการบริหารจัดการ</a:t>
            </a:r>
            <a:endParaRPr lang="th-TH" sz="6600" dirty="0">
              <a:latin typeface="BooK_R-luX [2006]" pitchFamily="2" charset="0"/>
              <a:cs typeface="BooK_R-luX [2006]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Owner\My Documents\My Pictures\image24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0"/>
            <a:ext cx="8867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2893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77800" y="112713"/>
            <a:ext cx="8839200" cy="12926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u="sng" kern="0" dirty="0">
                <a:solidFill>
                  <a:srgbClr val="FF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ประวัติการศึกษา</a:t>
            </a:r>
            <a:r>
              <a:rPr lang="th-TH" sz="2400" b="1" kern="0" dirty="0">
                <a:solidFill>
                  <a:srgbClr val="FF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 </a:t>
            </a:r>
            <a:r>
              <a:rPr lang="th-TH" sz="2400" b="1" kern="0" dirty="0">
                <a:solidFill>
                  <a:srgbClr val="FF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 </a:t>
            </a:r>
            <a:r>
              <a:rPr lang="th-TH" sz="2400" b="1" kern="0" dirty="0" smtClean="0"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ดร.ธานี   ก่อบุญ</a:t>
            </a:r>
            <a:endParaRPr lang="th-TH" sz="2400" b="1" kern="0" dirty="0">
              <a:latin typeface="DSN KaMon" pitchFamily="2" charset="-34"/>
              <a:ea typeface="Tahoma" panose="020B0604030504040204" pitchFamily="34" charset="0"/>
              <a:cs typeface="DSN KaMon" pitchFamily="2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    </a:t>
            </a:r>
            <a:r>
              <a:rPr lang="th-TH" sz="1800" b="1" kern="0" dirty="0" smtClean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  ประกาศนียบัตร</a:t>
            </a: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พนักงานอนามัย(วสส.ขอนแก่น (รุ่น </a:t>
            </a:r>
            <a:r>
              <a:rPr lang="en-US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46</a:t>
            </a: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)   </a:t>
            </a:r>
            <a:r>
              <a:rPr lang="th-TH" sz="1800" b="1" kern="0" dirty="0" smtClean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- </a:t>
            </a: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สาธารณสุขศาตรบัณฑิต(มสธ.)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 </a:t>
            </a:r>
            <a:r>
              <a:rPr lang="th-TH" sz="1800" b="1" kern="0" dirty="0" smtClean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    </a:t>
            </a:r>
            <a:r>
              <a:rPr lang="en-US" sz="1800" b="1" kern="0" dirty="0" smtClean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-</a:t>
            </a:r>
            <a:r>
              <a:rPr lang="th-TH" sz="1800" b="1" kern="0" dirty="0" smtClean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 </a:t>
            </a: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รัฐประศาสนศาสตรมหาบัณฑิต(นิด้า)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   ปรัชญา</a:t>
            </a:r>
            <a:r>
              <a:rPr lang="th-TH" sz="1800" b="1" kern="0" dirty="0" err="1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ดุษฏี</a:t>
            </a: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บัณฑิต(การพัฒนาธุรกิจและทุนมนุษย์) </a:t>
            </a:r>
            <a:r>
              <a:rPr lang="en-US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: Ph.D.</a:t>
            </a: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(</a:t>
            </a:r>
            <a:r>
              <a:rPr lang="en-US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Business and Human Capital Development</a:t>
            </a: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) มหาวิทยาลัย</a:t>
            </a:r>
            <a:r>
              <a:rPr lang="th-TH" sz="1800" b="1" kern="0" dirty="0" err="1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นอร์</a:t>
            </a: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ทกรุงเทพ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00" y="1406527"/>
            <a:ext cx="8839200" cy="517064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600" b="1" i="1" u="sng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u="sng" kern="0" dirty="0">
                <a:solidFill>
                  <a:srgbClr val="FF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ประวัติรับราชการ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 smtClean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ข้าราชการบำนาญ (นักวิชาการสาธารณสุข) สังกัด</a:t>
            </a: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กระทรวงสาธารณสุข</a:t>
            </a:r>
            <a:r>
              <a:rPr lang="th-TH" sz="1800" b="1" kern="0" dirty="0" smtClean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u="sng" kern="0" dirty="0" smtClean="0">
                <a:solidFill>
                  <a:srgbClr val="FF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ประสบการณ์</a:t>
            </a:r>
            <a:r>
              <a:rPr lang="th-TH" sz="2400" b="1" u="sng" kern="0" dirty="0">
                <a:solidFill>
                  <a:srgbClr val="FF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เกี่ยวกับสหกรณ์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- อดีตรองประธานกรรมการและกรรมการชุมนุมสหกรณ์ออมทรัพย์แห่งประเทศไทย(ปี</a:t>
            </a:r>
            <a:r>
              <a:rPr lang="en-US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2560-2561</a:t>
            </a: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- อดีตประธานกรรมการ สอ.สาธารณสุขสกลนคร </a:t>
            </a:r>
            <a:r>
              <a:rPr lang="en-US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6 </a:t>
            </a: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สมัย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- อดีตรองประธานสภาที่ปรึกษา </a:t>
            </a:r>
            <a:r>
              <a:rPr lang="th-TH" sz="1800" b="1" kern="0" dirty="0" err="1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ชสอ.</a:t>
            </a: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อดีตประธานเชื่อมโยงภาคีเครือข่ายสหกรณ์ในจังหวัดสกลนคร (ปี</a:t>
            </a:r>
            <a:r>
              <a:rPr lang="en-US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2554</a:t>
            </a: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-</a:t>
            </a:r>
            <a:r>
              <a:rPr lang="en-US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2563</a:t>
            </a: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zh-CN" sz="1800" b="1" kern="0" dirty="0">
                <a:solidFill>
                  <a:srgbClr val="000000"/>
                </a:solidFill>
                <a:latin typeface="DSN KaMon" pitchFamily="2" charset="-34"/>
                <a:cs typeface="DSN KaMon" pitchFamily="2" charset="-34"/>
              </a:rPr>
              <a:t>- อดีต</a:t>
            </a:r>
            <a:r>
              <a:rPr lang="th-TH" altLang="zh-CN" sz="1800" b="1" kern="0" dirty="0" err="1">
                <a:solidFill>
                  <a:srgbClr val="000000"/>
                </a:solidFill>
                <a:latin typeface="DSN KaMon" pitchFamily="2" charset="-34"/>
                <a:cs typeface="DSN KaMon" pitchFamily="2" charset="-34"/>
              </a:rPr>
              <a:t>อุป</a:t>
            </a:r>
            <a:r>
              <a:rPr lang="th-TH" altLang="zh-CN" sz="1800" b="1" kern="0" dirty="0">
                <a:solidFill>
                  <a:srgbClr val="000000"/>
                </a:solidFill>
                <a:latin typeface="DSN KaMon" pitchFamily="2" charset="-34"/>
                <a:cs typeface="DSN KaMon" pitchFamily="2" charset="-34"/>
              </a:rPr>
              <a:t>นายกสมาคม สส.ชสอ.</a:t>
            </a:r>
            <a:endParaRPr lang="th-TH" sz="1800" b="1" kern="0" dirty="0">
              <a:solidFill>
                <a:srgbClr val="000000"/>
              </a:solidFill>
              <a:latin typeface="DSN KaMon" pitchFamily="2" charset="-34"/>
              <a:ea typeface="Tahoma" panose="020B0604030504040204" pitchFamily="34" charset="0"/>
              <a:cs typeface="DSN KaMon" pitchFamily="2" charset="-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u="sng" kern="0" dirty="0">
                <a:solidFill>
                  <a:srgbClr val="FF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การดำรงตำแหน่งปัจจุบัน </a:t>
            </a:r>
            <a:endParaRPr lang="th-TH" sz="2400" b="1" i="1" u="sng" kern="0" dirty="0">
              <a:solidFill>
                <a:srgbClr val="FF0000"/>
              </a:solidFill>
              <a:latin typeface="DSN KaMon" pitchFamily="2" charset="-34"/>
              <a:ea typeface="Tahoma" panose="020B0604030504040204" pitchFamily="34" charset="0"/>
              <a:cs typeface="DSN KaMon" pitchFamily="2" charset="-34"/>
            </a:endParaRPr>
          </a:p>
          <a:p>
            <a:pPr>
              <a:defRPr/>
            </a:pPr>
            <a:r>
              <a:rPr lang="th-TH" altLang="zh-CN" sz="1800" b="1" dirty="0">
                <a:latin typeface="DSN KaMon" pitchFamily="2" charset="-34"/>
                <a:cs typeface="DSN KaMon" pitchFamily="2" charset="-34"/>
              </a:rPr>
              <a:t>- </a:t>
            </a:r>
            <a:r>
              <a:rPr lang="th-TH" altLang="zh-CN" sz="1800" b="1" dirty="0" smtClean="0">
                <a:latin typeface="DSN KaMon" pitchFamily="2" charset="-34"/>
                <a:cs typeface="DSN KaMon" pitchFamily="2" charset="-34"/>
              </a:rPr>
              <a:t>ประธานกรรมการสหกรณ์ออมทรัพย์</a:t>
            </a:r>
            <a:r>
              <a:rPr lang="th-TH" altLang="zh-CN" sz="1800" b="1" dirty="0">
                <a:latin typeface="DSN KaMon" pitchFamily="2" charset="-34"/>
                <a:cs typeface="DSN KaMon" pitchFamily="2" charset="-34"/>
              </a:rPr>
              <a:t>สาธารณสุขสกลนคร จำกัด </a:t>
            </a:r>
            <a:r>
              <a:rPr lang="th-TH" altLang="zh-CN" sz="1800" b="1" dirty="0" smtClean="0">
                <a:latin typeface="DSN KaMon" pitchFamily="2" charset="-34"/>
                <a:cs typeface="DSN KaMon" pitchFamily="2" charset="-34"/>
              </a:rPr>
              <a:t>(สมัยที่ </a:t>
            </a:r>
            <a:r>
              <a:rPr lang="en-US" altLang="zh-CN" sz="1800" b="1" dirty="0" smtClean="0">
                <a:latin typeface="DSN KaMon" pitchFamily="2" charset="-34"/>
                <a:cs typeface="DSN KaMon" pitchFamily="2" charset="-34"/>
              </a:rPr>
              <a:t>6</a:t>
            </a:r>
            <a:r>
              <a:rPr lang="th-TH" altLang="zh-CN" sz="1800" b="1" dirty="0">
                <a:latin typeface="DSN KaMon" pitchFamily="2" charset="-34"/>
                <a:cs typeface="DSN KaMon" pitchFamily="2" charset="-34"/>
              </a:rPr>
              <a:t>)</a:t>
            </a:r>
            <a:endParaRPr lang="th-TH" altLang="zh-CN" sz="1800" b="1" dirty="0">
              <a:latin typeface="DSN KaMon" pitchFamily="2" charset="-34"/>
              <a:cs typeface="DSN KaMon" pitchFamily="2" charset="-34"/>
            </a:endParaRPr>
          </a:p>
          <a:p>
            <a:pPr>
              <a:defRPr/>
            </a:pPr>
            <a:r>
              <a:rPr lang="th-TH" altLang="zh-CN" sz="1800" b="1" dirty="0">
                <a:latin typeface="DSN KaMon" pitchFamily="2" charset="-34"/>
                <a:cs typeface="DSN KaMon" pitchFamily="2" charset="-34"/>
              </a:rPr>
              <a:t>- </a:t>
            </a:r>
            <a:r>
              <a:rPr lang="th-TH" altLang="zh-CN" sz="1800" b="1" dirty="0" smtClean="0">
                <a:latin typeface="DSN KaMon" pitchFamily="2" charset="-34"/>
                <a:cs typeface="DSN KaMon" pitchFamily="2" charset="-34"/>
              </a:rPr>
              <a:t>ประธาน</a:t>
            </a:r>
            <a:r>
              <a:rPr lang="th-TH" altLang="zh-CN" sz="1800" b="1" dirty="0">
                <a:latin typeface="DSN KaMon" pitchFamily="2" charset="-34"/>
                <a:cs typeface="DSN KaMon" pitchFamily="2" charset="-34"/>
              </a:rPr>
              <a:t>สันนิบาตสหกรณ์จังหวัดสกลนคร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- กรรมการกองทุนสวัสดิการสมาชิกสหกรณ์ออมทรัพย์สาธารณสุขไทย(</a:t>
            </a:r>
            <a:r>
              <a:rPr lang="th-TH" sz="1800" b="1" kern="0" dirty="0" err="1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กสท</a:t>
            </a: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ธ.)</a:t>
            </a:r>
            <a:endParaRPr lang="th-TH" altLang="zh-CN" sz="1800" b="1" kern="0" dirty="0">
              <a:solidFill>
                <a:srgbClr val="000000"/>
              </a:solidFill>
              <a:latin typeface="DSN KaMon" pitchFamily="2" charset="-34"/>
              <a:cs typeface="DSN KaMon" pitchFamily="2" charset="-34"/>
            </a:endParaRPr>
          </a:p>
          <a:p>
            <a:pPr>
              <a:buFontTx/>
              <a:buChar char="-"/>
              <a:defRPr/>
            </a:pPr>
            <a:r>
              <a:rPr lang="th-TH" altLang="zh-CN" sz="1800" b="1" dirty="0">
                <a:latin typeface="DSN KaMon" pitchFamily="2" charset="-34"/>
                <a:cs typeface="DSN KaMon" pitchFamily="2" charset="-34"/>
              </a:rPr>
              <a:t> ที่ปรึกษาสหกรณ์ </a:t>
            </a:r>
            <a:r>
              <a:rPr lang="en-US" altLang="zh-CN" sz="1800" b="1" dirty="0">
                <a:latin typeface="DSN KaMon" pitchFamily="2" charset="-34"/>
                <a:cs typeface="DSN KaMon" pitchFamily="2" charset="-34"/>
              </a:rPr>
              <a:t>: </a:t>
            </a:r>
            <a:r>
              <a:rPr lang="th-TH" altLang="zh-CN" sz="1800" b="1" dirty="0">
                <a:latin typeface="DSN KaMon" pitchFamily="2" charset="-34"/>
                <a:cs typeface="DSN KaMon" pitchFamily="2" charset="-34"/>
              </a:rPr>
              <a:t>สอ.สาธารณสุขเชียงราย จำกัด , สอ.</a:t>
            </a:r>
            <a:r>
              <a:rPr lang="th-TH" altLang="zh-CN" sz="1800" b="1" dirty="0" err="1">
                <a:latin typeface="DSN KaMon" pitchFamily="2" charset="-34"/>
                <a:cs typeface="DSN KaMon" pitchFamily="2" charset="-34"/>
              </a:rPr>
              <a:t>มิต</a:t>
            </a:r>
            <a:r>
              <a:rPr lang="th-TH" altLang="zh-CN" sz="1800" b="1" dirty="0">
                <a:latin typeface="DSN KaMon" pitchFamily="2" charset="-34"/>
                <a:cs typeface="DSN KaMon" pitchFamily="2" charset="-34"/>
              </a:rPr>
              <a:t>ซูบ</a:t>
            </a:r>
            <a:r>
              <a:rPr lang="th-TH" altLang="zh-CN" sz="1800" b="1" dirty="0" err="1">
                <a:latin typeface="DSN KaMon" pitchFamily="2" charset="-34"/>
                <a:cs typeface="DSN KaMon" pitchFamily="2" charset="-34"/>
              </a:rPr>
              <a:t>ิซิ</a:t>
            </a:r>
            <a:r>
              <a:rPr lang="th-TH" altLang="zh-CN" sz="1800" b="1" dirty="0">
                <a:latin typeface="DSN KaMon" pitchFamily="2" charset="-34"/>
                <a:cs typeface="DSN KaMon" pitchFamily="2" charset="-34"/>
              </a:rPr>
              <a:t>มอเตอร์ จำกัด ,สอ.ศูนย์ส่งเสริมสุขภาพ เขต </a:t>
            </a:r>
            <a:r>
              <a:rPr lang="en-US" altLang="zh-CN" sz="1800" b="1" dirty="0">
                <a:latin typeface="DSN KaMon" pitchFamily="2" charset="-34"/>
                <a:cs typeface="DSN KaMon" pitchFamily="2" charset="-34"/>
              </a:rPr>
              <a:t>6 </a:t>
            </a:r>
            <a:r>
              <a:rPr lang="th-TH" altLang="zh-CN" sz="1800" b="1" dirty="0">
                <a:latin typeface="DSN KaMon" pitchFamily="2" charset="-34"/>
                <a:cs typeface="DSN KaMon" pitchFamily="2" charset="-34"/>
              </a:rPr>
              <a:t>ขอนแก่น จำกัด</a:t>
            </a:r>
            <a:endParaRPr lang="th-TH" sz="1800" b="1" kern="0" dirty="0">
              <a:latin typeface="DSN KaMon" pitchFamily="2" charset="-34"/>
              <a:ea typeface="Tahoma" panose="020B0604030504040204" pitchFamily="34" charset="0"/>
              <a:cs typeface="DSN KaMon" pitchFamily="2" charset="-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u="sng" kern="0" dirty="0">
                <a:solidFill>
                  <a:srgbClr val="FF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รางวัลที่ได้รับ</a:t>
            </a:r>
          </a:p>
          <a:p>
            <a:pPr>
              <a:defRPr/>
            </a:pPr>
            <a:r>
              <a:rPr lang="th-TH" sz="1800" b="1" dirty="0"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  รางวัลนักบริหารสหกรณ์ออมทรัพย์ระดับดีเด่นของชุมนุมสหกรณ์ออมทรัพย์แห่งประเทศไทย (</a:t>
            </a:r>
            <a:r>
              <a:rPr lang="en-US" sz="1800" b="1" kern="0" dirty="0"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2558 ,2563</a:t>
            </a:r>
            <a:r>
              <a:rPr lang="th-TH" sz="1800" b="1" kern="0" dirty="0"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)</a:t>
            </a:r>
            <a:endParaRPr lang="en-US" sz="1800" b="1" dirty="0">
              <a:latin typeface="DSN KaMon" pitchFamily="2" charset="-34"/>
              <a:ea typeface="Tahoma" panose="020B0604030504040204" pitchFamily="34" charset="0"/>
              <a:cs typeface="DSN KaMon" pitchFamily="2" charset="-34"/>
            </a:endParaRPr>
          </a:p>
          <a:p>
            <a:pPr>
              <a:defRPr/>
            </a:pPr>
            <a:r>
              <a:rPr lang="th-TH" sz="1800" b="1" dirty="0"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  รางวัลคนดีเมืองสกล จากชมรมส่งเสริมคนดีเมืองสกลนคร พ.ศ. </a:t>
            </a:r>
            <a:r>
              <a:rPr lang="en-US" sz="1800" b="1" kern="0" dirty="0"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2561</a:t>
            </a:r>
          </a:p>
          <a:p>
            <a:pPr>
              <a:defRPr/>
            </a:pPr>
            <a:r>
              <a:rPr lang="th-TH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  รางวัลสหกรณ์ดีเด่นแห่งชาติ ระดับภาค ปี </a:t>
            </a:r>
            <a:r>
              <a:rPr lang="en-US" sz="1800" b="1" kern="0" dirty="0">
                <a:solidFill>
                  <a:srgbClr val="000000"/>
                </a:solidFill>
                <a:latin typeface="DSN KaMon" pitchFamily="2" charset="-34"/>
                <a:ea typeface="Tahoma" panose="020B0604030504040204" pitchFamily="34" charset="0"/>
                <a:cs typeface="DSN KaMon" pitchFamily="2" charset="-34"/>
              </a:rPr>
              <a:t>2557,2567</a:t>
            </a:r>
            <a:endParaRPr lang="th-TH" sz="1800" b="1" kern="0" dirty="0">
              <a:solidFill>
                <a:srgbClr val="000000"/>
              </a:solidFill>
              <a:latin typeface="DSN KaMon" pitchFamily="2" charset="-34"/>
              <a:cs typeface="DSN KaMo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7211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PE0184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25908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 descr="BD0698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1800"/>
            <a:ext cx="38100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 descr="PE01460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9667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 descr="BD0715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76800"/>
            <a:ext cx="103187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7" descr="BD05515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19600"/>
            <a:ext cx="13779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 descr="BD0558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00600"/>
            <a:ext cx="8953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6211888" y="1752600"/>
            <a:ext cx="1484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>
                <a:latin typeface="Angsana New" pitchFamily="18" charset="-34"/>
              </a:rPr>
              <a:t>ที่ประชุมใหญ่</a:t>
            </a:r>
            <a:endParaRPr lang="en-GB">
              <a:latin typeface="Angsana New" pitchFamily="18" charset="-34"/>
            </a:endParaRP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2057400" y="1676400"/>
            <a:ext cx="1944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>
                <a:latin typeface="Angsana New" pitchFamily="18" charset="-34"/>
              </a:rPr>
              <a:t>ผู้ตรวจสอบกิจการ</a:t>
            </a:r>
            <a:endParaRPr lang="en-GB">
              <a:latin typeface="Angsana New" pitchFamily="18" charset="-34"/>
            </a:endParaRP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6858000" y="3962400"/>
            <a:ext cx="1846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>
                <a:latin typeface="Angsana New" pitchFamily="18" charset="-34"/>
              </a:rPr>
              <a:t>คณะอนุกรรมการ</a:t>
            </a:r>
            <a:endParaRPr lang="en-GB">
              <a:latin typeface="Angsana New" pitchFamily="18" charset="-34"/>
            </a:endParaRP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898525" y="5829300"/>
            <a:ext cx="974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>
                <a:latin typeface="Angsana New" pitchFamily="18" charset="-34"/>
              </a:rPr>
              <a:t>ผู้จัดการ</a:t>
            </a:r>
            <a:endParaRPr lang="en-GB">
              <a:latin typeface="Angsana New" pitchFamily="18" charset="-34"/>
            </a:endParaRP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4419600" y="6019800"/>
            <a:ext cx="1836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>
                <a:latin typeface="Angsana New" pitchFamily="18" charset="-34"/>
              </a:rPr>
              <a:t>เจ้าหน้าที่สหกรณ์</a:t>
            </a:r>
            <a:endParaRPr lang="en-GB">
              <a:latin typeface="Angsana New" pitchFamily="18" charset="-34"/>
            </a:endParaRPr>
          </a:p>
        </p:txBody>
      </p:sp>
      <p:pic>
        <p:nvPicPr>
          <p:cNvPr id="76815" name="Picture 15" descr="BD05552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1699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6" name="Picture 16" descr="PE02716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1143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818" name="AutoShape 18"/>
          <p:cNvCxnSpPr>
            <a:cxnSpLocks noChangeShapeType="1"/>
          </p:cNvCxnSpPr>
          <p:nvPr/>
        </p:nvCxnSpPr>
        <p:spPr bwMode="auto">
          <a:xfrm flipH="1">
            <a:off x="2286000" y="2284413"/>
            <a:ext cx="20574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4641850" y="2300288"/>
            <a:ext cx="920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>
                <a:latin typeface="Angsana New" pitchFamily="18" charset="-34"/>
              </a:rPr>
              <a:t>เลือกตั้ง</a:t>
            </a:r>
            <a:endParaRPr lang="en-GB">
              <a:latin typeface="Angsana New" pitchFamily="18" charset="-34"/>
            </a:endParaRPr>
          </a:p>
        </p:txBody>
      </p:sp>
      <p:cxnSp>
        <p:nvCxnSpPr>
          <p:cNvPr id="76820" name="AutoShape 20"/>
          <p:cNvCxnSpPr>
            <a:cxnSpLocks noChangeShapeType="1"/>
          </p:cNvCxnSpPr>
          <p:nvPr/>
        </p:nvCxnSpPr>
        <p:spPr bwMode="auto">
          <a:xfrm>
            <a:off x="5715000" y="3581400"/>
            <a:ext cx="1219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5791200" y="312420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>
                <a:latin typeface="Angsana New" pitchFamily="18" charset="-34"/>
              </a:rPr>
              <a:t>แต่งตั้ง</a:t>
            </a:r>
            <a:endParaRPr lang="en-GB">
              <a:latin typeface="Angsana New" pitchFamily="18" charset="-34"/>
            </a:endParaRPr>
          </a:p>
        </p:txBody>
      </p:sp>
      <p:cxnSp>
        <p:nvCxnSpPr>
          <p:cNvPr id="76822" name="AutoShape 22"/>
          <p:cNvCxnSpPr>
            <a:cxnSpLocks noChangeShapeType="1"/>
          </p:cNvCxnSpPr>
          <p:nvPr/>
        </p:nvCxnSpPr>
        <p:spPr bwMode="auto">
          <a:xfrm rot="10800000" flipV="1">
            <a:off x="1516063" y="4038600"/>
            <a:ext cx="1379537" cy="3810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2078038" y="3443288"/>
            <a:ext cx="817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>
                <a:latin typeface="Angsana New" pitchFamily="18" charset="-34"/>
              </a:rPr>
              <a:t>จัดจ้าง</a:t>
            </a:r>
            <a:endParaRPr lang="en-GB">
              <a:latin typeface="Angsana New" pitchFamily="18" charset="-34"/>
            </a:endParaRPr>
          </a:p>
        </p:txBody>
      </p:sp>
      <p:cxnSp>
        <p:nvCxnSpPr>
          <p:cNvPr id="76824" name="AutoShape 24"/>
          <p:cNvCxnSpPr>
            <a:cxnSpLocks noChangeShapeType="1"/>
            <a:stCxn id="76813" idx="2"/>
          </p:cNvCxnSpPr>
          <p:nvPr/>
        </p:nvCxnSpPr>
        <p:spPr bwMode="auto">
          <a:xfrm rot="5400000" flipH="1" flipV="1">
            <a:off x="2112963" y="5278438"/>
            <a:ext cx="342900" cy="1797050"/>
          </a:xfrm>
          <a:prstGeom prst="bentConnector3">
            <a:avLst>
              <a:gd name="adj1" fmla="val -6666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5" name="AutoShape 25"/>
          <p:cNvCxnSpPr>
            <a:cxnSpLocks noChangeShapeType="1"/>
            <a:stCxn id="76813" idx="2"/>
          </p:cNvCxnSpPr>
          <p:nvPr/>
        </p:nvCxnSpPr>
        <p:spPr bwMode="auto">
          <a:xfrm rot="5400000" flipH="1" flipV="1">
            <a:off x="2721769" y="4660107"/>
            <a:ext cx="352425" cy="3024187"/>
          </a:xfrm>
          <a:prstGeom prst="bentConnector3">
            <a:avLst>
              <a:gd name="adj1" fmla="val -6486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6" name="AutoShape 26"/>
          <p:cNvCxnSpPr>
            <a:cxnSpLocks noChangeShapeType="1"/>
            <a:stCxn id="76813" idx="2"/>
          </p:cNvCxnSpPr>
          <p:nvPr/>
        </p:nvCxnSpPr>
        <p:spPr bwMode="auto">
          <a:xfrm rot="5400000" flipH="1" flipV="1">
            <a:off x="3676650" y="3633788"/>
            <a:ext cx="423863" cy="5005387"/>
          </a:xfrm>
          <a:prstGeom prst="bentConnector4">
            <a:avLst>
              <a:gd name="adj1" fmla="val -53931"/>
              <a:gd name="adj2" fmla="val 9983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7" name="AutoShape 27"/>
          <p:cNvCxnSpPr>
            <a:cxnSpLocks noChangeShapeType="1"/>
            <a:stCxn id="76813" idx="2"/>
          </p:cNvCxnSpPr>
          <p:nvPr/>
        </p:nvCxnSpPr>
        <p:spPr bwMode="auto">
          <a:xfrm rot="5400000" flipH="1" flipV="1">
            <a:off x="4388644" y="2912269"/>
            <a:ext cx="433388" cy="6438900"/>
          </a:xfrm>
          <a:prstGeom prst="bentConnector3">
            <a:avLst>
              <a:gd name="adj1" fmla="val -5274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6828" name="Picture 28" descr="PE01561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19400"/>
            <a:ext cx="175736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829" name="AutoShape 29"/>
          <p:cNvCxnSpPr>
            <a:cxnSpLocks noChangeShapeType="1"/>
          </p:cNvCxnSpPr>
          <p:nvPr/>
        </p:nvCxnSpPr>
        <p:spPr bwMode="auto">
          <a:xfrm rot="10800000">
            <a:off x="1524000" y="3276600"/>
            <a:ext cx="1524000" cy="984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6830" name="Picture 30" descr="BS02064_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9366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31" name="Text Box 31"/>
          <p:cNvSpPr txBox="1">
            <a:spLocks noChangeArrowheads="1"/>
          </p:cNvSpPr>
          <p:nvPr/>
        </p:nvSpPr>
        <p:spPr bwMode="auto">
          <a:xfrm>
            <a:off x="228600" y="3581400"/>
            <a:ext cx="128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>
                <a:latin typeface="Angsana New" pitchFamily="18" charset="-34"/>
              </a:rPr>
              <a:t>ผู้สอบบัญชี</a:t>
            </a:r>
            <a:endParaRPr lang="en-GB">
              <a:latin typeface="Angsana New" pitchFamily="18" charset="-34"/>
            </a:endParaRPr>
          </a:p>
        </p:txBody>
      </p:sp>
      <p:sp>
        <p:nvSpPr>
          <p:cNvPr id="42013" name="Text Box 32"/>
          <p:cNvSpPr txBox="1">
            <a:spLocks noChangeArrowheads="1"/>
          </p:cNvSpPr>
          <p:nvPr/>
        </p:nvSpPr>
        <p:spPr bwMode="auto">
          <a:xfrm>
            <a:off x="8061325" y="1143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endParaRPr lang="en-US">
              <a:latin typeface="Angsana New" pitchFamily="18" charset="-34"/>
            </a:endParaRPr>
          </a:p>
        </p:txBody>
      </p:sp>
      <p:sp>
        <p:nvSpPr>
          <p:cNvPr id="76833" name="AutoShape 33"/>
          <p:cNvSpPr>
            <a:spLocks noChangeArrowheads="1"/>
          </p:cNvSpPr>
          <p:nvPr/>
        </p:nvSpPr>
        <p:spPr bwMode="auto">
          <a:xfrm>
            <a:off x="6096000" y="228600"/>
            <a:ext cx="609600" cy="457200"/>
          </a:xfrm>
          <a:prstGeom prst="star8">
            <a:avLst>
              <a:gd name="adj" fmla="val 3825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834" name="AutoShape 34"/>
          <p:cNvSpPr>
            <a:spLocks noChangeArrowheads="1"/>
          </p:cNvSpPr>
          <p:nvPr/>
        </p:nvSpPr>
        <p:spPr bwMode="auto">
          <a:xfrm>
            <a:off x="3581400" y="2667000"/>
            <a:ext cx="609600" cy="457200"/>
          </a:xfrm>
          <a:prstGeom prst="star8">
            <a:avLst>
              <a:gd name="adj" fmla="val 3825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6835" name="AutoShape 35"/>
          <p:cNvSpPr>
            <a:spLocks noChangeArrowheads="1"/>
          </p:cNvSpPr>
          <p:nvPr/>
        </p:nvSpPr>
        <p:spPr bwMode="auto">
          <a:xfrm>
            <a:off x="5029200" y="5410200"/>
            <a:ext cx="609600" cy="457200"/>
          </a:xfrm>
          <a:prstGeom prst="star8">
            <a:avLst>
              <a:gd name="adj" fmla="val 3825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6836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4876800" cy="1042988"/>
          </a:xfrm>
          <a:prstGeom prst="actionButtonBlank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>
                <a:solidFill>
                  <a:srgbClr val="FF3300"/>
                </a:solidFill>
              </a:rPr>
              <a:t>โครงสร้างของสหกรณ์</a:t>
            </a:r>
          </a:p>
        </p:txBody>
      </p:sp>
      <p:sp>
        <p:nvSpPr>
          <p:cNvPr id="76838" name="AutoShape 38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71800" y="4267200"/>
            <a:ext cx="2971800" cy="381000"/>
          </a:xfrm>
          <a:prstGeom prst="actionButtonBlank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/>
              <a:t>คณะกรรมการดำเนินการ</a:t>
            </a:r>
          </a:p>
        </p:txBody>
      </p:sp>
      <p:cxnSp>
        <p:nvCxnSpPr>
          <p:cNvPr id="76843" name="AutoShape 43"/>
          <p:cNvCxnSpPr>
            <a:cxnSpLocks noChangeShapeType="1"/>
          </p:cNvCxnSpPr>
          <p:nvPr/>
        </p:nvCxnSpPr>
        <p:spPr bwMode="auto">
          <a:xfrm rot="5400000">
            <a:off x="4000500" y="1866900"/>
            <a:ext cx="1524000" cy="8382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518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3" dur="5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6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6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6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6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 autoUpdateAnimBg="0"/>
      <p:bldP spid="76811" grpId="0" autoUpdateAnimBg="0"/>
      <p:bldP spid="76812" grpId="0" autoUpdateAnimBg="0"/>
      <p:bldP spid="76813" grpId="0" autoUpdateAnimBg="0"/>
      <p:bldP spid="76814" grpId="0" autoUpdateAnimBg="0"/>
      <p:bldP spid="76819" grpId="0" autoUpdateAnimBg="0"/>
      <p:bldP spid="76821" grpId="0" autoUpdateAnimBg="0"/>
      <p:bldP spid="76823" grpId="0" autoUpdateAnimBg="0"/>
      <p:bldP spid="76831" grpId="0" autoUpdateAnimBg="0"/>
      <p:bldP spid="76833" grpId="0" animBg="1" autoUpdateAnimBg="0"/>
      <p:bldP spid="76834" grpId="0" animBg="1" autoUpdateAnimBg="0"/>
      <p:bldP spid="76835" grpId="0" animBg="1" autoUpdateAnimBg="0"/>
      <p:bldP spid="76836" grpId="0" animBg="1" autoUpdateAnimBg="0"/>
      <p:bldP spid="7683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249238" y="1285875"/>
            <a:ext cx="8651875" cy="5383213"/>
            <a:chOff x="259" y="424"/>
            <a:chExt cx="5450" cy="3391"/>
          </a:xfrm>
        </p:grpSpPr>
        <p:grpSp>
          <p:nvGrpSpPr>
            <p:cNvPr id="31748" name="Group 3"/>
            <p:cNvGrpSpPr>
              <a:grpSpLocks/>
            </p:cNvGrpSpPr>
            <p:nvPr/>
          </p:nvGrpSpPr>
          <p:grpSpPr bwMode="auto">
            <a:xfrm>
              <a:off x="895" y="424"/>
              <a:ext cx="4242" cy="2133"/>
              <a:chOff x="895" y="424"/>
              <a:chExt cx="4242" cy="2133"/>
            </a:xfrm>
          </p:grpSpPr>
          <p:cxnSp>
            <p:nvCxnSpPr>
              <p:cNvPr id="31757" name="_s1028"/>
              <p:cNvCxnSpPr>
                <a:cxnSpLocks noChangeShapeType="1"/>
              </p:cNvCxnSpPr>
              <p:nvPr/>
            </p:nvCxnSpPr>
            <p:spPr bwMode="auto">
              <a:xfrm rot="10800000" flipV="1">
                <a:off x="1992" y="1954"/>
                <a:ext cx="2022" cy="53"/>
              </a:xfrm>
              <a:prstGeom prst="straightConnector1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58" name="_s1029"/>
              <p:cNvCxnSpPr>
                <a:cxnSpLocks noChangeShapeType="1"/>
                <a:endCxn id="79880" idx="2"/>
              </p:cNvCxnSpPr>
              <p:nvPr/>
            </p:nvCxnSpPr>
            <p:spPr bwMode="auto">
              <a:xfrm rot="-5400000">
                <a:off x="2453" y="2074"/>
                <a:ext cx="966" cy="0"/>
              </a:xfrm>
              <a:prstGeom prst="straightConnector1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59" name="_s1034"/>
              <p:cNvCxnSpPr>
                <a:cxnSpLocks noChangeShapeType="1"/>
                <a:stCxn id="79880" idx="0"/>
                <a:endCxn id="79879" idx="2"/>
              </p:cNvCxnSpPr>
              <p:nvPr/>
            </p:nvCxnSpPr>
            <p:spPr bwMode="auto">
              <a:xfrm rot="5400000" flipH="1" flipV="1">
                <a:off x="2867" y="986"/>
                <a:ext cx="166" cy="27"/>
              </a:xfrm>
              <a:prstGeom prst="bentConnector3">
                <a:avLst>
                  <a:gd name="adj1" fmla="val 50000"/>
                </a:avLst>
              </a:prstGeom>
              <a:noFill/>
              <a:ln w="5715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879" name="_s1035"/>
              <p:cNvSpPr>
                <a:spLocks noChangeArrowheads="1"/>
              </p:cNvSpPr>
              <p:nvPr/>
            </p:nvSpPr>
            <p:spPr bwMode="auto">
              <a:xfrm>
                <a:off x="2037" y="424"/>
                <a:ext cx="1853" cy="49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th-TH" dirty="0">
                    <a:solidFill>
                      <a:srgbClr val="FF0000"/>
                    </a:solidFill>
                    <a:latin typeface="Angsana New" pitchFamily="18" charset="-34"/>
                  </a:rPr>
                  <a:t>ประธานกรรมการ</a:t>
                </a:r>
              </a:p>
            </p:txBody>
          </p:sp>
          <p:sp>
            <p:nvSpPr>
              <p:cNvPr id="79880" name="_s1036"/>
              <p:cNvSpPr>
                <a:spLocks noChangeArrowheads="1"/>
              </p:cNvSpPr>
              <p:nvPr/>
            </p:nvSpPr>
            <p:spPr bwMode="auto">
              <a:xfrm>
                <a:off x="1910" y="1083"/>
                <a:ext cx="2052" cy="5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th-TH">
                    <a:solidFill>
                      <a:srgbClr val="CC0000"/>
                    </a:solidFill>
                    <a:latin typeface="Arial" pitchFamily="34" charset="0"/>
                  </a:rPr>
                  <a:t>รองประธานกรรมการ</a:t>
                </a:r>
              </a:p>
            </p:txBody>
          </p:sp>
          <p:sp>
            <p:nvSpPr>
              <p:cNvPr id="31762" name="_s1041"/>
              <p:cNvSpPr>
                <a:spLocks noChangeArrowheads="1"/>
              </p:cNvSpPr>
              <p:nvPr/>
            </p:nvSpPr>
            <p:spPr bwMode="auto">
              <a:xfrm>
                <a:off x="895" y="1737"/>
                <a:ext cx="1055" cy="49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  <a:effectLst>
                <a:prstShdw prst="shdw17" dist="17961" dir="2700000">
                  <a:srgbClr val="999900"/>
                </a:prstShdw>
              </a:effec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th-TH">
                    <a:solidFill>
                      <a:srgbClr val="9900FF"/>
                    </a:solidFill>
                    <a:latin typeface="Arial" pitchFamily="34" charset="0"/>
                  </a:rPr>
                  <a:t>เหรัญญิก</a:t>
                </a:r>
              </a:p>
            </p:txBody>
          </p:sp>
          <p:sp>
            <p:nvSpPr>
              <p:cNvPr id="79882" name="_s1042"/>
              <p:cNvSpPr>
                <a:spLocks noChangeArrowheads="1"/>
              </p:cNvSpPr>
              <p:nvPr/>
            </p:nvSpPr>
            <p:spPr bwMode="auto">
              <a:xfrm>
                <a:off x="3972" y="1684"/>
                <a:ext cx="1165" cy="49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th-TH" dirty="0">
                    <a:solidFill>
                      <a:srgbClr val="9900FF"/>
                    </a:solidFill>
                    <a:latin typeface="Arial" pitchFamily="34" charset="0"/>
                  </a:rPr>
                  <a:t>เลขานุการ</a:t>
                </a:r>
              </a:p>
            </p:txBody>
          </p:sp>
        </p:grpSp>
        <p:grpSp>
          <p:nvGrpSpPr>
            <p:cNvPr id="31749" name="Group 11"/>
            <p:cNvGrpSpPr>
              <a:grpSpLocks/>
            </p:cNvGrpSpPr>
            <p:nvPr/>
          </p:nvGrpSpPr>
          <p:grpSpPr bwMode="auto">
            <a:xfrm>
              <a:off x="259" y="2558"/>
              <a:ext cx="5450" cy="1257"/>
              <a:chOff x="214" y="2761"/>
              <a:chExt cx="5450" cy="1257"/>
            </a:xfrm>
          </p:grpSpPr>
          <p:sp>
            <p:nvSpPr>
              <p:cNvPr id="79884" name="_s1037"/>
              <p:cNvSpPr>
                <a:spLocks noChangeArrowheads="1"/>
              </p:cNvSpPr>
              <p:nvPr/>
            </p:nvSpPr>
            <p:spPr bwMode="auto">
              <a:xfrm>
                <a:off x="214" y="3086"/>
                <a:ext cx="1135" cy="92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th-TH">
                    <a:solidFill>
                      <a:srgbClr val="FF0066"/>
                    </a:solidFill>
                    <a:latin typeface="Arial" pitchFamily="34" charset="0"/>
                  </a:rPr>
                  <a:t>กรรมการ</a:t>
                </a:r>
              </a:p>
              <a:p>
                <a:pPr algn="ctr">
                  <a:defRPr/>
                </a:pPr>
                <a:r>
                  <a:rPr lang="th-TH">
                    <a:solidFill>
                      <a:srgbClr val="FF0066"/>
                    </a:solidFill>
                    <a:latin typeface="Arial" pitchFamily="34" charset="0"/>
                  </a:rPr>
                  <a:t>อำนวยการ</a:t>
                </a:r>
              </a:p>
            </p:txBody>
          </p:sp>
          <p:sp>
            <p:nvSpPr>
              <p:cNvPr id="79885" name="_s1038"/>
              <p:cNvSpPr>
                <a:spLocks noChangeArrowheads="1"/>
              </p:cNvSpPr>
              <p:nvPr/>
            </p:nvSpPr>
            <p:spPr bwMode="auto">
              <a:xfrm>
                <a:off x="3216" y="3093"/>
                <a:ext cx="1027" cy="92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th-TH">
                    <a:solidFill>
                      <a:srgbClr val="FF0066"/>
                    </a:solidFill>
                    <a:latin typeface="Arial" pitchFamily="34" charset="0"/>
                  </a:rPr>
                  <a:t>กรรมการ</a:t>
                </a:r>
              </a:p>
              <a:p>
                <a:pPr algn="ctr">
                  <a:defRPr/>
                </a:pPr>
                <a:r>
                  <a:rPr lang="th-TH">
                    <a:solidFill>
                      <a:srgbClr val="FF0066"/>
                    </a:solidFill>
                    <a:latin typeface="Arial" pitchFamily="34" charset="0"/>
                  </a:rPr>
                  <a:t>ศึกษา</a:t>
                </a:r>
              </a:p>
            </p:txBody>
          </p:sp>
          <p:sp>
            <p:nvSpPr>
              <p:cNvPr id="79886" name="_s1039"/>
              <p:cNvSpPr>
                <a:spLocks noChangeArrowheads="1"/>
              </p:cNvSpPr>
              <p:nvPr/>
            </p:nvSpPr>
            <p:spPr bwMode="auto">
              <a:xfrm>
                <a:off x="4637" y="3092"/>
                <a:ext cx="1027" cy="925"/>
              </a:xfrm>
              <a:prstGeom prst="roundRect">
                <a:avLst>
                  <a:gd name="adj" fmla="val 16630"/>
                </a:avLst>
              </a:prstGeom>
              <a:solidFill>
                <a:srgbClr val="FFFFFF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th-TH">
                    <a:solidFill>
                      <a:srgbClr val="FF0066"/>
                    </a:solidFill>
                    <a:latin typeface="Arial" pitchFamily="34" charset="0"/>
                  </a:rPr>
                  <a:t>กรรมการ</a:t>
                </a:r>
              </a:p>
              <a:p>
                <a:pPr algn="ctr">
                  <a:defRPr/>
                </a:pPr>
                <a:r>
                  <a:rPr lang="th-TH">
                    <a:solidFill>
                      <a:srgbClr val="FF0066"/>
                    </a:solidFill>
                    <a:latin typeface="Arial" pitchFamily="34" charset="0"/>
                  </a:rPr>
                  <a:t>........</a:t>
                </a:r>
              </a:p>
            </p:txBody>
          </p:sp>
          <p:sp>
            <p:nvSpPr>
              <p:cNvPr id="79887" name="_s1040"/>
              <p:cNvSpPr>
                <a:spLocks noChangeArrowheads="1"/>
              </p:cNvSpPr>
              <p:nvPr/>
            </p:nvSpPr>
            <p:spPr bwMode="auto">
              <a:xfrm>
                <a:off x="1767" y="3095"/>
                <a:ext cx="1020" cy="918"/>
              </a:xfrm>
              <a:prstGeom prst="roundRect">
                <a:avLst>
                  <a:gd name="adj" fmla="val 15278"/>
                </a:avLst>
              </a:prstGeom>
              <a:solidFill>
                <a:srgbClr val="FFFFFF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th-TH">
                    <a:solidFill>
                      <a:srgbClr val="FF0066"/>
                    </a:solidFill>
                    <a:latin typeface="Arial" pitchFamily="34" charset="0"/>
                  </a:rPr>
                  <a:t>กรรมการ</a:t>
                </a:r>
              </a:p>
              <a:p>
                <a:pPr algn="ctr">
                  <a:defRPr/>
                </a:pPr>
                <a:r>
                  <a:rPr lang="th-TH">
                    <a:solidFill>
                      <a:srgbClr val="FF0066"/>
                    </a:solidFill>
                    <a:latin typeface="Arial" pitchFamily="34" charset="0"/>
                  </a:rPr>
                  <a:t>เงินกู้</a:t>
                </a:r>
              </a:p>
            </p:txBody>
          </p:sp>
          <p:cxnSp>
            <p:nvCxnSpPr>
              <p:cNvPr id="31754" name="AutoShape 16"/>
              <p:cNvCxnSpPr>
                <a:cxnSpLocks noChangeShapeType="1"/>
                <a:stCxn id="79884" idx="0"/>
                <a:endCxn id="79886" idx="0"/>
              </p:cNvCxnSpPr>
              <p:nvPr/>
            </p:nvCxnSpPr>
            <p:spPr bwMode="auto">
              <a:xfrm rot="5400000" flipV="1">
                <a:off x="2963" y="896"/>
                <a:ext cx="6" cy="4369"/>
              </a:xfrm>
              <a:prstGeom prst="bentConnector3">
                <a:avLst>
                  <a:gd name="adj1" fmla="val -5316667"/>
                </a:avLst>
              </a:prstGeom>
              <a:noFill/>
              <a:ln w="5715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55" name="AutoShape 17"/>
              <p:cNvCxnSpPr>
                <a:cxnSpLocks noChangeShapeType="1"/>
                <a:stCxn id="79885" idx="0"/>
              </p:cNvCxnSpPr>
              <p:nvPr/>
            </p:nvCxnSpPr>
            <p:spPr bwMode="auto">
              <a:xfrm flipV="1">
                <a:off x="3729" y="2761"/>
                <a:ext cx="0" cy="324"/>
              </a:xfrm>
              <a:prstGeom prst="straightConnector1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56" name="AutoShape 18"/>
              <p:cNvCxnSpPr>
                <a:cxnSpLocks noChangeShapeType="1"/>
                <a:stCxn id="79887" idx="0"/>
              </p:cNvCxnSpPr>
              <p:nvPr/>
            </p:nvCxnSpPr>
            <p:spPr bwMode="auto">
              <a:xfrm flipV="1">
                <a:off x="2277" y="2764"/>
                <a:ext cx="1" cy="323"/>
              </a:xfrm>
              <a:prstGeom prst="straightConnector1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h-TH" sz="7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โครงสร้างของคณะกรรมการฯ</a:t>
            </a:r>
          </a:p>
        </p:txBody>
      </p:sp>
    </p:spTree>
    <p:extLst>
      <p:ext uri="{BB962C8B-B14F-4D97-AF65-F5344CB8AC3E}">
        <p14:creationId xmlns:p14="http://schemas.microsoft.com/office/powerpoint/2010/main" val="2275388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1557338"/>
            <a:ext cx="8893175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>
              <a:lnSpc>
                <a:spcPct val="120000"/>
              </a:lnSpc>
              <a:defRPr/>
            </a:pPr>
            <a:r>
              <a:rPr lang="th-TH" sz="48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หลักของมาตรา 50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dirty="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ให้สหกรณ์มีคณะกรรมการดำเนินการ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dirty="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ประกอบด้วย</a:t>
            </a:r>
          </a:p>
          <a:p>
            <a:pPr marL="533400" indent="-533400">
              <a:lnSpc>
                <a:spcPct val="120000"/>
              </a:lnSpc>
              <a:defRPr/>
            </a:pPr>
            <a: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dirty="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-  ประธานกรรมการ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1</a:t>
            </a:r>
            <a:r>
              <a:rPr lang="th-TH" dirty="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คน </a:t>
            </a:r>
          </a:p>
          <a:p>
            <a:pPr marL="533400" indent="-533400">
              <a:lnSpc>
                <a:spcPct val="120000"/>
              </a:lnSpc>
              <a:defRPr/>
            </a:pPr>
            <a:r>
              <a:rPr lang="th-TH" dirty="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  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-  </a:t>
            </a:r>
            <a:r>
              <a:rPr lang="th-TH" dirty="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กรรมการอื่นอีกไม่เกิน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14 </a:t>
            </a:r>
            <a:r>
              <a:rPr lang="th-TH" dirty="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คน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dirty="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ซึ่งที่ประชุมใหญ่                เลือกตั้งจากสมาชิก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857250" y="260350"/>
            <a:ext cx="828675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defRPr/>
            </a:pPr>
            <a:r>
              <a:rPr lang="th-TH" sz="7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โครงสร้างตามพ.ร.บ.สหกรณ์</a:t>
            </a:r>
          </a:p>
        </p:txBody>
      </p:sp>
      <p:pic>
        <p:nvPicPr>
          <p:cNvPr id="32772" name="Picture 4" descr="aball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7985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844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323850" y="1597025"/>
            <a:ext cx="8820150" cy="82391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th-TH" sz="480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มีได้ไม่เกิน  </a:t>
            </a: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15</a:t>
            </a:r>
            <a:r>
              <a:rPr lang="th-TH" sz="480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 คน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964612" cy="900112"/>
          </a:xfrm>
          <a:prstGeom prst="rect">
            <a:avLst/>
          </a:prstGeom>
          <a:noFill/>
          <a:ln w="76200" cmpd="tri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จำนวนคณะกรรมการดำเนินการ</a:t>
            </a:r>
            <a:r>
              <a:rPr lang="en-US" sz="6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(ม.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50)</a:t>
            </a:r>
            <a:endParaRPr lang="th-TH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88925" y="2389188"/>
            <a:ext cx="8820150" cy="82391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th-TH" sz="48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ประธานกรรมการ  </a:t>
            </a:r>
            <a:r>
              <a:rPr lang="en-US" sz="48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1</a:t>
            </a:r>
            <a:r>
              <a:rPr lang="th-TH" sz="48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 คน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288925" y="3284538"/>
            <a:ext cx="8820150" cy="82391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th-TH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กรรมการดำเนินการไม่เกิน </a:t>
            </a:r>
            <a:r>
              <a:rPr lang="en-US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14</a:t>
            </a:r>
            <a:r>
              <a:rPr lang="th-TH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คน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250825" y="4333875"/>
            <a:ext cx="8893175" cy="82391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th-TH" sz="4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4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มีจำนวนต่ำกว่า </a:t>
            </a:r>
            <a:r>
              <a:rPr lang="en-US" sz="4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15</a:t>
            </a:r>
            <a:r>
              <a:rPr lang="th-TH" sz="4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คนก็ได้ </a:t>
            </a:r>
            <a:r>
              <a:rPr lang="th-TH" sz="4400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แต่เกิน </a:t>
            </a:r>
            <a:r>
              <a:rPr lang="en-US" sz="4400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15</a:t>
            </a:r>
            <a:r>
              <a:rPr lang="th-TH" sz="4400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คนไม่ได้</a:t>
            </a:r>
            <a:r>
              <a:rPr lang="th-TH" sz="44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 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288925" y="5268913"/>
            <a:ext cx="8820150" cy="82391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th-TH" sz="480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จำนวนคณะกรรมการควรจะเป็น </a:t>
            </a:r>
            <a:r>
              <a:rPr lang="th-TH" sz="4800" i="1" u="sng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เลขคี่</a:t>
            </a:r>
            <a:endParaRPr lang="th-TH" sz="4800">
              <a:effectLst>
                <a:outerShdw blurRad="38100" dist="38100" dir="2700000" algn="tl">
                  <a:srgbClr val="00000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1776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30" grpId="0"/>
      <p:bldP spid="103431" grpId="0"/>
      <p:bldP spid="103432" grpId="0"/>
      <p:bldP spid="1034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52400" y="1077913"/>
            <a:ext cx="88931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>
              <a:lnSpc>
                <a:spcPct val="120000"/>
              </a:lnSpc>
              <a:defRPr/>
            </a:pPr>
            <a:r>
              <a:rPr lang="th-TH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440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-  กรรมการมีวาระอยู่ในตำแหน่งคราวละ 2 ปี </a:t>
            </a:r>
          </a:p>
          <a:p>
            <a:pPr marL="533400" indent="-533400">
              <a:lnSpc>
                <a:spcPct val="120000"/>
              </a:lnSpc>
              <a:defRPr/>
            </a:pPr>
            <a:r>
              <a:rPr lang="th-TH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		</a:t>
            </a:r>
            <a:r>
              <a:rPr lang="th-TH" sz="4400" u="sng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นับแต่วันเลือกตั้ง</a:t>
            </a:r>
          </a:p>
          <a:p>
            <a:pPr marL="533400" indent="-533400">
              <a:lnSpc>
                <a:spcPct val="120000"/>
              </a:lnSpc>
              <a:defRPr/>
            </a:pPr>
            <a:r>
              <a:rPr lang="th-TH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	-  วาระแรกจับฉลากออกหนึ่งในสอง</a:t>
            </a:r>
          </a:p>
          <a:p>
            <a:pPr marL="533400" indent="-533400">
              <a:lnSpc>
                <a:spcPct val="120000"/>
              </a:lnSpc>
              <a:defRPr/>
            </a:pPr>
            <a:r>
              <a:rPr lang="th-TH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4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-  ผู้ที่จับออกถือเป็นการพ้นตำแหน่งตามวาระ</a:t>
            </a:r>
          </a:p>
          <a:p>
            <a:pPr marL="533400" indent="-533400">
              <a:lnSpc>
                <a:spcPct val="120000"/>
              </a:lnSpc>
              <a:defRPr/>
            </a:pPr>
            <a:r>
              <a:rPr lang="th-TH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	-  กรรมการเป็นได้ไม่เกิน 2 วาระติดต่อกัน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14300" y="5186363"/>
            <a:ext cx="88931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>
              <a:lnSpc>
                <a:spcPct val="120000"/>
              </a:lnSpc>
              <a:defRPr/>
            </a:pPr>
            <a:r>
              <a:rPr lang="th-TH" sz="440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	-  การเลือกแทนตำแหน่งที่ว่างให้อยู่ได้เท่าวาระ</a:t>
            </a:r>
          </a:p>
          <a:p>
            <a:pPr marL="533400" indent="-533400">
              <a:lnSpc>
                <a:spcPct val="120000"/>
              </a:lnSpc>
              <a:defRPr/>
            </a:pPr>
            <a:r>
              <a:rPr lang="th-TH" sz="440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	    ที่เหลือของผู้ที่ตนแทน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0" y="0"/>
            <a:ext cx="87153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defRPr/>
            </a:pPr>
            <a:r>
              <a:rPr lang="th-TH" sz="8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  วาระการดำรงตำแหน่ง</a:t>
            </a:r>
          </a:p>
        </p:txBody>
      </p:sp>
    </p:spTree>
    <p:extLst>
      <p:ext uri="{BB962C8B-B14F-4D97-AF65-F5344CB8AC3E}">
        <p14:creationId xmlns:p14="http://schemas.microsoft.com/office/powerpoint/2010/main" val="221307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9646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h-TH" sz="6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โครงสร้างตำแหน่งของคณะกรรมการฯ 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684213" y="2060575"/>
            <a:ext cx="543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9pPr>
          </a:lstStyle>
          <a:p>
            <a:r>
              <a:rPr lang="th-TH" sz="6400">
                <a:latin typeface="Browallia New" pitchFamily="34" charset="-34"/>
                <a:cs typeface="Browallia New" pitchFamily="34" charset="-34"/>
                <a:sym typeface="Wingdings 2" pitchFamily="18" charset="2"/>
              </a:rPr>
              <a:t></a:t>
            </a:r>
            <a:r>
              <a:rPr lang="th-TH" sz="6400">
                <a:latin typeface="Browallia New" pitchFamily="34" charset="-34"/>
                <a:cs typeface="Browallia New" pitchFamily="34" charset="-34"/>
              </a:rPr>
              <a:t> ประธานกรรมการ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687388" y="3021013"/>
            <a:ext cx="6530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9pPr>
          </a:lstStyle>
          <a:p>
            <a:r>
              <a:rPr lang="th-TH" sz="6400">
                <a:solidFill>
                  <a:schemeClr val="accent2"/>
                </a:solidFill>
                <a:latin typeface="Browallia New" pitchFamily="34" charset="-34"/>
                <a:cs typeface="Browallia New" pitchFamily="34" charset="-34"/>
                <a:sym typeface="Wingdings 2" pitchFamily="18" charset="2"/>
              </a:rPr>
              <a:t></a:t>
            </a:r>
            <a:r>
              <a:rPr lang="th-TH" sz="6400">
                <a:solidFill>
                  <a:schemeClr val="accent2"/>
                </a:solidFill>
                <a:latin typeface="Browallia New" pitchFamily="34" charset="-34"/>
                <a:cs typeface="Browallia New" pitchFamily="34" charset="-34"/>
              </a:rPr>
              <a:t> รองประธานกรรมการ 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690563" y="3983038"/>
            <a:ext cx="3648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9pPr>
          </a:lstStyle>
          <a:p>
            <a:r>
              <a:rPr lang="th-TH" sz="6400">
                <a:solidFill>
                  <a:srgbClr val="CC0099"/>
                </a:solidFill>
                <a:latin typeface="Browallia New" pitchFamily="34" charset="-34"/>
                <a:cs typeface="Browallia New" pitchFamily="34" charset="-34"/>
                <a:sym typeface="Wingdings 2" pitchFamily="18" charset="2"/>
              </a:rPr>
              <a:t></a:t>
            </a:r>
            <a:r>
              <a:rPr lang="th-TH" sz="6400">
                <a:solidFill>
                  <a:srgbClr val="CC0099"/>
                </a:solidFill>
                <a:latin typeface="Browallia New" pitchFamily="34" charset="-34"/>
                <a:cs typeface="Browallia New" pitchFamily="34" charset="-34"/>
              </a:rPr>
              <a:t> เลขานุการ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693738" y="4941888"/>
            <a:ext cx="32813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9pPr>
          </a:lstStyle>
          <a:p>
            <a:r>
              <a:rPr lang="th-TH" sz="640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  <a:sym typeface="Wingdings 2" pitchFamily="18" charset="2"/>
              </a:rPr>
              <a:t></a:t>
            </a:r>
            <a:r>
              <a:rPr lang="th-TH" sz="6400">
                <a:solidFill>
                  <a:srgbClr val="00B0F0"/>
                </a:solidFill>
                <a:latin typeface="Browallia New" pitchFamily="34" charset="-34"/>
                <a:cs typeface="Browallia New" pitchFamily="34" charset="-34"/>
              </a:rPr>
              <a:t> เหรัญญิก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714375" y="5891213"/>
            <a:ext cx="605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9pPr>
          </a:lstStyle>
          <a:p>
            <a:r>
              <a:rPr lang="th-TH" sz="6400">
                <a:solidFill>
                  <a:srgbClr val="660033"/>
                </a:solidFill>
                <a:latin typeface="Browallia New" pitchFamily="34" charset="-34"/>
                <a:cs typeface="Browallia New" pitchFamily="34" charset="-34"/>
                <a:sym typeface="Wingdings 2" pitchFamily="18" charset="2"/>
              </a:rPr>
              <a:t></a:t>
            </a:r>
            <a:r>
              <a:rPr lang="th-TH" sz="6400">
                <a:solidFill>
                  <a:srgbClr val="660033"/>
                </a:solidFill>
                <a:latin typeface="Browallia New" pitchFamily="34" charset="-34"/>
                <a:cs typeface="Browallia New" pitchFamily="34" charset="-34"/>
              </a:rPr>
              <a:t> กรรมการดำเนินการ</a:t>
            </a:r>
          </a:p>
        </p:txBody>
      </p:sp>
    </p:spTree>
    <p:extLst>
      <p:ext uri="{BB962C8B-B14F-4D97-AF65-F5344CB8AC3E}">
        <p14:creationId xmlns:p14="http://schemas.microsoft.com/office/powerpoint/2010/main" val="3989613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/>
      <p:bldP spid="124932" grpId="0"/>
      <p:bldP spid="124933" grpId="0"/>
      <p:bldP spid="124934" grpId="0"/>
      <p:bldP spid="1249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4963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h-TH" sz="65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อำนาจหน้าที่ของคณะกรรมการดำเนินการ (ตามข้อบังคับ)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598613" y="2349500"/>
            <a:ext cx="31178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9pPr>
          </a:lstStyle>
          <a:p>
            <a:r>
              <a:rPr lang="th-TH" sz="6200">
                <a:latin typeface="Browallia New" pitchFamily="34" charset="-34"/>
                <a:cs typeface="Browallia New" pitchFamily="34" charset="-34"/>
                <a:sym typeface="Wingdings 2" pitchFamily="18" charset="2"/>
              </a:rPr>
              <a:t></a:t>
            </a:r>
            <a:r>
              <a:rPr lang="th-TH" sz="6200">
                <a:latin typeface="Browallia New" pitchFamily="34" charset="-34"/>
                <a:cs typeface="Browallia New" pitchFamily="34" charset="-34"/>
              </a:rPr>
              <a:t> พิจารณา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601788" y="3328988"/>
            <a:ext cx="30448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9pPr>
          </a:lstStyle>
          <a:p>
            <a:r>
              <a:rPr lang="th-TH" sz="6200">
                <a:solidFill>
                  <a:srgbClr val="9900FF"/>
                </a:solidFill>
                <a:latin typeface="Browallia New" pitchFamily="34" charset="-34"/>
                <a:cs typeface="Browallia New" pitchFamily="34" charset="-34"/>
                <a:sym typeface="Wingdings 2" pitchFamily="18" charset="2"/>
              </a:rPr>
              <a:t></a:t>
            </a:r>
            <a:r>
              <a:rPr lang="th-TH" sz="6200">
                <a:solidFill>
                  <a:srgbClr val="9900FF"/>
                </a:solidFill>
                <a:latin typeface="Browallia New" pitchFamily="34" charset="-34"/>
                <a:cs typeface="Browallia New" pitchFamily="34" charset="-34"/>
              </a:rPr>
              <a:t> รับทราบ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604963" y="4264025"/>
            <a:ext cx="333692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9pPr>
          </a:lstStyle>
          <a:p>
            <a:r>
              <a:rPr lang="th-TH" sz="6200">
                <a:solidFill>
                  <a:schemeClr val="accent2"/>
                </a:solidFill>
                <a:latin typeface="Browallia New" pitchFamily="34" charset="-34"/>
                <a:cs typeface="Browallia New" pitchFamily="34" charset="-34"/>
                <a:sym typeface="Wingdings 2" pitchFamily="18" charset="2"/>
              </a:rPr>
              <a:t></a:t>
            </a:r>
            <a:r>
              <a:rPr lang="th-TH" sz="6200">
                <a:solidFill>
                  <a:schemeClr val="accent2"/>
                </a:solidFill>
                <a:latin typeface="Browallia New" pitchFamily="34" charset="-34"/>
                <a:cs typeface="Browallia New" pitchFamily="34" charset="-34"/>
              </a:rPr>
              <a:t> เสนอแนะ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608138" y="5272088"/>
            <a:ext cx="3602037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defRPr>
            </a:lvl9pPr>
          </a:lstStyle>
          <a:p>
            <a:r>
              <a:rPr lang="en-US" sz="6200">
                <a:latin typeface="Browallia New" pitchFamily="34" charset="-34"/>
                <a:cs typeface="Browallia New" pitchFamily="34" charset="-34"/>
                <a:sym typeface="Wingdings 2" pitchFamily="18" charset="2"/>
              </a:rPr>
              <a:t></a:t>
            </a:r>
            <a:r>
              <a:rPr lang="th-TH" sz="6200">
                <a:latin typeface="Browallia New" pitchFamily="34" charset="-34"/>
                <a:cs typeface="Browallia New" pitchFamily="34" charset="-34"/>
              </a:rPr>
              <a:t> ดำเนินการ</a:t>
            </a:r>
          </a:p>
        </p:txBody>
      </p:sp>
    </p:spTree>
    <p:extLst>
      <p:ext uri="{BB962C8B-B14F-4D97-AF65-F5344CB8AC3E}">
        <p14:creationId xmlns:p14="http://schemas.microsoft.com/office/powerpoint/2010/main" val="3600674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8"/>
          <p:cNvGrpSpPr>
            <a:grpSpLocks/>
          </p:cNvGrpSpPr>
          <p:nvPr/>
        </p:nvGrpSpPr>
        <p:grpSpPr bwMode="auto">
          <a:xfrm>
            <a:off x="0" y="1000125"/>
            <a:ext cx="9144000" cy="5468938"/>
            <a:chOff x="159" y="630"/>
            <a:chExt cx="5760" cy="3445"/>
          </a:xfrm>
        </p:grpSpPr>
        <p:sp>
          <p:nvSpPr>
            <p:cNvPr id="128003" name="Text Box 3"/>
            <p:cNvSpPr txBox="1">
              <a:spLocks noChangeArrowheads="1"/>
            </p:cNvSpPr>
            <p:nvPr/>
          </p:nvSpPr>
          <p:spPr bwMode="auto">
            <a:xfrm>
              <a:off x="2295" y="765"/>
              <a:ext cx="1587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th-TH" sz="5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มาตรา  51</a:t>
              </a:r>
            </a:p>
          </p:txBody>
        </p:sp>
        <p:sp>
          <p:nvSpPr>
            <p:cNvPr id="128004" name="Oval 4"/>
            <p:cNvSpPr>
              <a:spLocks noChangeArrowheads="1"/>
            </p:cNvSpPr>
            <p:nvPr/>
          </p:nvSpPr>
          <p:spPr bwMode="auto">
            <a:xfrm>
              <a:off x="2115" y="630"/>
              <a:ext cx="1781" cy="817"/>
            </a:xfrm>
            <a:prstGeom prst="ellips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28005" name="Text Box 5"/>
            <p:cNvSpPr txBox="1">
              <a:spLocks noChangeArrowheads="1"/>
            </p:cNvSpPr>
            <p:nvPr/>
          </p:nvSpPr>
          <p:spPr bwMode="auto">
            <a:xfrm>
              <a:off x="159" y="1485"/>
              <a:ext cx="5760" cy="2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th-TH" sz="4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“ ให้คณะกรรมการดำเนินการสหกรณ์เป็นผู้ดำเนินการ  และเป็นผู้แทนสหกรณ์ในกิจการสหกรณ์อันเกี่ยวกับบุคคลภายนอก  เพื่อการนี้คณะกรรมการดำเนินการสหกรณ์จะมอบหมายให้กรรมการคนหนึ่ง  หรือหลายคน หรือผู้จัดการทำการแทนก็ได้ ”</a:t>
              </a:r>
            </a:p>
          </p:txBody>
        </p:sp>
      </p:grpSp>
      <p:pic>
        <p:nvPicPr>
          <p:cNvPr id="38915" name="Picture 6" descr="4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5816600"/>
            <a:ext cx="13684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0" y="15716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5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อำนาจหน้าที่ของคณะกรรมการดำเนินการ</a:t>
            </a:r>
          </a:p>
        </p:txBody>
      </p:sp>
    </p:spTree>
    <p:extLst>
      <p:ext uri="{BB962C8B-B14F-4D97-AF65-F5344CB8AC3E}">
        <p14:creationId xmlns:p14="http://schemas.microsoft.com/office/powerpoint/2010/main" val="1270275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0" y="21431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th-TH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บทบาทของคณะกรรมการดำเนินการ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857250" y="1428750"/>
            <a:ext cx="72437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th-TH" sz="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  <a:sym typeface="Wingdings 2" pitchFamily="18" charset="2"/>
              </a:rPr>
              <a:t></a:t>
            </a:r>
            <a:r>
              <a:rPr lang="th-TH" sz="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บทบาทในฐานะผู้แทนของสมาชิก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903288" y="2422525"/>
            <a:ext cx="6997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th-TH" sz="50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  <a:sym typeface="Wingdings 2" pitchFamily="18" charset="2"/>
              </a:rPr>
              <a:t></a:t>
            </a:r>
            <a:r>
              <a:rPr lang="th-TH" sz="5000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บทบาทในฐานะผู้บริหารสหกรณ์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906463" y="3359150"/>
            <a:ext cx="7373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th-TH" sz="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  <a:sym typeface="Wingdings 2" pitchFamily="18" charset="2"/>
              </a:rPr>
              <a:t></a:t>
            </a:r>
            <a:r>
              <a:rPr lang="th-TH" sz="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บทบาทในฐานะผู้แทนของสหกรณ์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909638" y="4294188"/>
            <a:ext cx="7000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th-TH" sz="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  <a:sym typeface="Wingdings 2" pitchFamily="18" charset="2"/>
              </a:rPr>
              <a:t></a:t>
            </a:r>
            <a:r>
              <a:rPr lang="th-TH" sz="50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บทบาทในฐานะตัวการ / ตัวแทน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915988" y="5230813"/>
            <a:ext cx="5961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th-TH" sz="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  <a:sym typeface="Wingdings 2" pitchFamily="18" charset="2"/>
              </a:rPr>
              <a:t></a:t>
            </a:r>
            <a:r>
              <a:rPr lang="th-TH" sz="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wallia New" pitchFamily="34" charset="-34"/>
                <a:cs typeface="Browallia New" pitchFamily="34" charset="-34"/>
              </a:rPr>
              <a:t> บทบาทในฐานะผู้ให้บริการ</a:t>
            </a:r>
          </a:p>
        </p:txBody>
      </p:sp>
    </p:spTree>
    <p:extLst>
      <p:ext uri="{BB962C8B-B14F-4D97-AF65-F5344CB8AC3E}">
        <p14:creationId xmlns:p14="http://schemas.microsoft.com/office/powerpoint/2010/main" val="273962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สี่เหลี่ยมผืนผ้ามุมมน 1"/>
          <p:cNvSpPr>
            <a:spLocks noChangeArrowheads="1"/>
          </p:cNvSpPr>
          <p:nvPr/>
        </p:nvSpPr>
        <p:spPr bwMode="auto">
          <a:xfrm>
            <a:off x="179388" y="115888"/>
            <a:ext cx="8785225" cy="20177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th-TH" b="1">
              <a:latin typeface="JasmineUPC" pitchFamily="18" charset="-34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457200"/>
            <a:ext cx="878522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th-TH" altLang="th-TH" sz="54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หน้าที่ของกรรมการดำเนินการสหกรณ์ทุกคน</a:t>
            </a:r>
          </a:p>
          <a:p>
            <a:pPr algn="ctr">
              <a:defRPr/>
            </a:pPr>
            <a:endParaRPr lang="th-TH" altLang="th-TH" sz="2400" b="1" dirty="0" smtClean="0">
              <a:solidFill>
                <a:srgbClr val="0000FF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r>
              <a:rPr lang="th-TH" altLang="th-TH" sz="4000" b="1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-   ศึกษาและทำความเข้าใจเกี่ยวกับแนวคิด</a:t>
            </a:r>
          </a:p>
          <a:p>
            <a:pPr>
              <a:defRPr/>
            </a:pPr>
            <a:r>
              <a:rPr lang="th-TH" altLang="th-TH" sz="4000" b="1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     อุดมการณ์ หลักการ และวิธีการสหกรณ์</a:t>
            </a:r>
          </a:p>
          <a:p>
            <a:pPr marL="571500" indent="-571500">
              <a:buFontTx/>
              <a:buChar char="-"/>
              <a:defRPr/>
            </a:pPr>
            <a:r>
              <a:rPr lang="th-TH" altLang="th-TH" sz="4000" b="1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ศึกษาและทำความเข้าใจเกี่ยวกับหลักการ</a:t>
            </a:r>
          </a:p>
          <a:p>
            <a:pPr>
              <a:defRPr/>
            </a:pPr>
            <a:r>
              <a:rPr lang="th-TH" altLang="th-TH" sz="4000" b="1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     บริหารธุรกิจ กฎหมาย ข้อบังคับ และระเบียบ</a:t>
            </a:r>
          </a:p>
          <a:p>
            <a:pPr>
              <a:defRPr/>
            </a:pPr>
            <a:r>
              <a:rPr lang="th-TH" altLang="th-TH" sz="4000" b="1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     ต่างๆของสหกรณ์</a:t>
            </a:r>
          </a:p>
          <a:p>
            <a:pPr>
              <a:defRPr/>
            </a:pPr>
            <a:r>
              <a:rPr lang="th-TH" altLang="th-TH" sz="4000" b="1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- บริหารงานสหกรณ์ให้มีประสิทธิภาพ ประสิทธิผล</a:t>
            </a:r>
          </a:p>
          <a:p>
            <a:pPr>
              <a:defRPr/>
            </a:pPr>
            <a:endParaRPr lang="th-TH" altLang="th-TH" b="1" dirty="0" smtClean="0">
              <a:solidFill>
                <a:srgbClr val="0000FF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627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60648"/>
            <a:ext cx="9108504" cy="659735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EA3B18"/>
            </a:solidFill>
          </a:ln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th-TH" sz="6600" b="1" dirty="0" smtClean="0">
                <a:solidFill>
                  <a:srgbClr val="FF0000"/>
                </a:solidFill>
                <a:latin typeface="BooK_R-luX [2006]" pitchFamily="2" charset="0"/>
                <a:cs typeface="BooK_R-luX [2006]" pitchFamily="2" charset="0"/>
              </a:rPr>
              <a:t>ประเด็นบรรยาย</a:t>
            </a:r>
            <a:endParaRPr lang="th-TH" sz="6600" b="1" dirty="0">
              <a:solidFill>
                <a:srgbClr val="FF0000"/>
              </a:solidFill>
              <a:latin typeface="BooK_R-luX [2006]" pitchFamily="2" charset="0"/>
              <a:cs typeface="BooK_R-luX [2006]" pitchFamily="2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6600" b="1" dirty="0" smtClean="0">
                <a:latin typeface="BooK_R-luX [2006]" pitchFamily="2" charset="0"/>
                <a:cs typeface="BooK_R-luX [2006]" pitchFamily="2" charset="0"/>
              </a:rPr>
              <a:t>1</a:t>
            </a:r>
            <a:r>
              <a:rPr lang="th-TH" sz="6000" b="1" dirty="0">
                <a:latin typeface="BooK_R-luX [2006]" pitchFamily="2" charset="0"/>
                <a:cs typeface="BooK_R-luX [2006]" pitchFamily="2" charset="0"/>
              </a:rPr>
              <a:t>) </a:t>
            </a:r>
            <a:r>
              <a:rPr lang="th-TH" sz="6000" b="1" dirty="0" smtClean="0">
                <a:latin typeface="BooK_R-luX [2006]" pitchFamily="2" charset="0"/>
                <a:cs typeface="BooK_R-luX [2006]" pitchFamily="2" charset="0"/>
              </a:rPr>
              <a:t>สถานการณ์</a:t>
            </a:r>
            <a:r>
              <a:rPr lang="th-TH" sz="6000" b="1" dirty="0" smtClean="0">
                <a:latin typeface="BooK_R-luX [2006]" pitchFamily="2" charset="0"/>
                <a:cs typeface="BooK_R-luX [2006]" pitchFamily="2" charset="0"/>
              </a:rPr>
              <a:t>สหกรณ์ออมทรัพย์ใน</a:t>
            </a:r>
            <a:r>
              <a:rPr lang="th-TH" sz="6000" b="1" dirty="0" smtClean="0">
                <a:latin typeface="BooK_R-luX [2006]" pitchFamily="2" charset="0"/>
                <a:cs typeface="BooK_R-luX [2006]" pitchFamily="2" charset="0"/>
              </a:rPr>
              <a:t>ประเทศไทย</a:t>
            </a:r>
            <a:endParaRPr lang="th-TH" sz="6000" b="1" dirty="0">
              <a:latin typeface="BooK_R-luX [2006]" pitchFamily="2" charset="0"/>
              <a:cs typeface="BooK_R-luX [2006]" pitchFamily="2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th-TH" sz="6000" b="1" dirty="0">
                <a:latin typeface="BooK_R-luX [2006]" pitchFamily="2" charset="0"/>
                <a:cs typeface="BooK_R-luX [2006]" pitchFamily="2" charset="0"/>
              </a:rPr>
              <a:t>2) </a:t>
            </a:r>
            <a:r>
              <a:rPr lang="th-TH" sz="6000" b="1" dirty="0" smtClean="0">
                <a:latin typeface="BooK_R-luX [2006]" pitchFamily="2" charset="0"/>
                <a:cs typeface="BooK_R-luX [2006]" pitchFamily="2" charset="0"/>
              </a:rPr>
              <a:t>โครงสร้างสหกรณ์และ</a:t>
            </a:r>
            <a:r>
              <a:rPr lang="th-TH" sz="6000" dirty="0" smtClean="0">
                <a:latin typeface="BooK_R-luX [2006]" pitchFamily="2" charset="0"/>
                <a:cs typeface="BooK_R-luX [2006]" pitchFamily="2" charset="0"/>
              </a:rPr>
              <a:t>การบริหารจัดการ</a:t>
            </a:r>
            <a:endParaRPr lang="th-TH" sz="6000" b="1" dirty="0">
              <a:latin typeface="BooK_R-luX [2006]" pitchFamily="2" charset="0"/>
              <a:cs typeface="BooK_R-luX [2006]" pitchFamily="2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6000" b="1" dirty="0" smtClean="0">
                <a:latin typeface="BooK_R-luX [2006]" pitchFamily="2" charset="0"/>
                <a:cs typeface="BooK_R-luX [2006]" pitchFamily="2" charset="0"/>
              </a:rPr>
              <a:t>3</a:t>
            </a:r>
            <a:r>
              <a:rPr lang="th-TH" sz="6000" b="1" dirty="0" smtClean="0">
                <a:latin typeface="BooK_R-luX [2006]" pitchFamily="2" charset="0"/>
                <a:cs typeface="BooK_R-luX [2006]" pitchFamily="2" charset="0"/>
              </a:rPr>
              <a:t>) โครงสร้างทางการเงินและการบริหารการเงินของสหกรณ์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6000" b="1" dirty="0" smtClean="0">
                <a:latin typeface="BooK_R-luX [2006]" pitchFamily="2" charset="0"/>
                <a:cs typeface="BooK_R-luX [2006]" pitchFamily="2" charset="0"/>
              </a:rPr>
              <a:t>4</a:t>
            </a:r>
            <a:r>
              <a:rPr lang="th-TH" sz="6000" b="1" dirty="0" smtClean="0">
                <a:latin typeface="BooK_R-luX [2006]" pitchFamily="2" charset="0"/>
                <a:cs typeface="BooK_R-luX [2006]" pitchFamily="2" charset="0"/>
              </a:rPr>
              <a:t>) กลยุทธ์และทิศทางการพัฒนาสหกรณ์ออมทรัพย์    </a:t>
            </a:r>
            <a:endParaRPr lang="th-TH" sz="6000" b="1" dirty="0">
              <a:latin typeface="BooK_R-luX [2006]" pitchFamily="2" charset="0"/>
              <a:cs typeface="BooK_R-luX [2006]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010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00025" y="260350"/>
            <a:ext cx="8764588" cy="17541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5400" b="1">
                <a:solidFill>
                  <a:srgbClr val="101FB0"/>
                </a:solidFill>
                <a:latin typeface="JasmineUPC" pitchFamily="18" charset="-34"/>
                <a:cs typeface="JasmineUPC" pitchFamily="18" charset="-34"/>
              </a:rPr>
              <a:t>หน้าที่ และความรับผิดชอบของคณะกรรมการอำนวยการ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6213" y="2446338"/>
            <a:ext cx="87630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th-TH" altLang="th-TH" sz="4400" b="1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ทำการแทนคณะกรรมการดำเนินการ</a:t>
            </a:r>
          </a:p>
          <a:p>
            <a:pPr>
              <a:buFont typeface="Arial" pitchFamily="34" charset="0"/>
              <a:buChar char="•"/>
            </a:pPr>
            <a:r>
              <a:rPr lang="th-TH" altLang="th-TH" sz="4400" b="1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กระทำตามอำนาจหน้าที่ ที่กำหนดไว้ในข้อบังคับ</a:t>
            </a:r>
          </a:p>
          <a:p>
            <a:pPr>
              <a:buFont typeface="Arial" pitchFamily="34" charset="0"/>
              <a:buChar char="•"/>
            </a:pPr>
            <a:r>
              <a:rPr lang="th-TH" altLang="th-TH" sz="4400" b="1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ด้านการบริหารและการจัดการ</a:t>
            </a:r>
          </a:p>
          <a:p>
            <a:pPr>
              <a:buFont typeface="Arial" pitchFamily="34" charset="0"/>
              <a:buChar char="•"/>
            </a:pPr>
            <a:r>
              <a:rPr lang="th-TH" altLang="th-TH" sz="4400" b="1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ด้านการเงิน</a:t>
            </a:r>
          </a:p>
          <a:p>
            <a:pPr>
              <a:buFont typeface="Arial" pitchFamily="34" charset="0"/>
              <a:buChar char="•"/>
            </a:pPr>
            <a:r>
              <a:rPr lang="th-TH" altLang="th-TH" sz="4400" b="1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ด้านบัญชีและทะเบียน</a:t>
            </a:r>
          </a:p>
        </p:txBody>
      </p:sp>
    </p:spTree>
    <p:extLst>
      <p:ext uri="{BB962C8B-B14F-4D97-AF65-F5344CB8AC3E}">
        <p14:creationId xmlns:p14="http://schemas.microsoft.com/office/powerpoint/2010/main" val="38996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00025" y="260350"/>
            <a:ext cx="8764588" cy="17541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5400" b="1">
                <a:solidFill>
                  <a:srgbClr val="101FB0"/>
                </a:solidFill>
                <a:latin typeface="JasmineUPC" pitchFamily="18" charset="-34"/>
                <a:cs typeface="JasmineUPC" pitchFamily="18" charset="-34"/>
              </a:rPr>
              <a:t>หน้าที่ และความรับผิดชอบของคณะกรรมการอำนวยการ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6213" y="2446338"/>
            <a:ext cx="87630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th-TH" altLang="th-TH" sz="4400" b="1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ด้านงบการเงิน</a:t>
            </a:r>
          </a:p>
          <a:p>
            <a:pPr>
              <a:buFont typeface="Arial" pitchFamily="34" charset="0"/>
              <a:buChar char="•"/>
            </a:pPr>
            <a:r>
              <a:rPr lang="th-TH" altLang="th-TH" sz="4400" b="1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ด้านแผนงานและงบประมาณ</a:t>
            </a:r>
          </a:p>
          <a:p>
            <a:pPr>
              <a:buFont typeface="Arial" pitchFamily="34" charset="0"/>
              <a:buChar char="•"/>
            </a:pPr>
            <a:r>
              <a:rPr lang="th-TH" altLang="th-TH" sz="4400" b="1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ด้านเอกสารและทรัพย์สิน</a:t>
            </a:r>
          </a:p>
          <a:p>
            <a:pPr>
              <a:buFont typeface="Arial" pitchFamily="34" charset="0"/>
              <a:buChar char="•"/>
            </a:pPr>
            <a:r>
              <a:rPr lang="th-TH" altLang="th-TH" sz="4400" b="1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ด้านนิติกรรม</a:t>
            </a:r>
          </a:p>
          <a:p>
            <a:pPr>
              <a:buFont typeface="Arial" pitchFamily="34" charset="0"/>
              <a:buChar char="•"/>
            </a:pPr>
            <a:endParaRPr lang="th-TH" altLang="th-TH" sz="4400" b="1">
              <a:solidFill>
                <a:srgbClr val="0000FF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01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8775" y="404813"/>
            <a:ext cx="8461375" cy="1152525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18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8938" y="549275"/>
            <a:ext cx="8461375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altLang="th-TH" sz="54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บทบาทของคณะกรรมการอำนวยการ</a:t>
            </a:r>
          </a:p>
          <a:p>
            <a:pPr algn="ctr" eaLnBrk="1" hangingPunct="1">
              <a:defRPr/>
            </a:pPr>
            <a:endParaRPr lang="th-TH" altLang="th-TH" b="1" dirty="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 marL="685800" indent="-685800" eaLnBrk="1" hangingPunct="1">
              <a:buFont typeface="Arial" pitchFamily="34" charset="0"/>
              <a:buChar char="•"/>
              <a:defRPr/>
            </a:pPr>
            <a:r>
              <a:rPr lang="th-TH" altLang="th-TH" sz="4400" b="1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เป็นผู้บริหาร และผู้ดำเนินกิจการหลักในคณะกรรมการดำเนินการของสหกรณ์</a:t>
            </a:r>
          </a:p>
          <a:p>
            <a:pPr marL="685800" indent="-685800" eaLnBrk="1" hangingPunct="1">
              <a:buFont typeface="Arial" pitchFamily="34" charset="0"/>
              <a:buChar char="•"/>
              <a:defRPr/>
            </a:pPr>
            <a:r>
              <a:rPr lang="th-TH" altLang="th-TH" sz="4400" b="1" dirty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เป็นผู้วินิจฉัยงานที่สำคัญบางเรื่องเพื่อเสนอคณะกรรมการดำเนินการ</a:t>
            </a:r>
          </a:p>
          <a:p>
            <a:pPr eaLnBrk="1" hangingPunct="1">
              <a:defRPr/>
            </a:pPr>
            <a:r>
              <a:rPr lang="th-TH" altLang="th-TH" sz="4400" b="1" dirty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		- เพื่อทราบ</a:t>
            </a:r>
          </a:p>
          <a:p>
            <a:pPr eaLnBrk="1" hangingPunct="1">
              <a:defRPr/>
            </a:pPr>
            <a:r>
              <a:rPr lang="th-TH" altLang="th-TH" sz="4400" b="1" dirty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		- เพื่อพิจารณา</a:t>
            </a:r>
            <a:endParaRPr lang="en-US" altLang="th-TH" sz="4400" b="1" dirty="0">
              <a:solidFill>
                <a:srgbClr val="0000FF"/>
              </a:solidFill>
              <a:latin typeface="JasmineUPC" pitchFamily="18" charset="-34"/>
              <a:cs typeface="JasmineUPC" pitchFamily="18" charset="-34"/>
            </a:endParaRPr>
          </a:p>
          <a:p>
            <a:pPr eaLnBrk="1" hangingPunct="1">
              <a:defRPr/>
            </a:pPr>
            <a:endParaRPr lang="th-TH" altLang="th-TH" sz="4400" b="1" dirty="0" smtClean="0">
              <a:solidFill>
                <a:srgbClr val="0000FF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4556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0825" y="1765300"/>
            <a:ext cx="864235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r>
              <a:rPr lang="th-TH" altLang="th-TH" sz="3600" b="1">
                <a:solidFill>
                  <a:srgbClr val="0033CC"/>
                </a:solidFill>
                <a:latin typeface="Arial" pitchFamily="34" charset="0"/>
                <a:cs typeface="JasmineUPC" pitchFamily="18" charset="-34"/>
              </a:rPr>
              <a:t>- เรียนรู้หลักการให้เงินกู้แก่สมาชิก</a:t>
            </a:r>
          </a:p>
          <a:p>
            <a:r>
              <a:rPr lang="th-TH" altLang="th-TH" sz="3600" b="1">
                <a:solidFill>
                  <a:srgbClr val="0033CC"/>
                </a:solidFill>
                <a:latin typeface="Arial" pitchFamily="34" charset="0"/>
                <a:cs typeface="JasmineUPC" pitchFamily="18" charset="-34"/>
              </a:rPr>
              <a:t>- ติดตามการใช้เงินกู้ของสมาชิก</a:t>
            </a:r>
          </a:p>
          <a:p>
            <a:r>
              <a:rPr lang="th-TH" altLang="th-TH" sz="3600" b="1">
                <a:solidFill>
                  <a:srgbClr val="0033CC"/>
                </a:solidFill>
                <a:latin typeface="Arial" pitchFamily="34" charset="0"/>
                <a:cs typeface="JasmineUPC" pitchFamily="18" charset="-34"/>
              </a:rPr>
              <a:t>- ดูแลเอกสารการกู้เงินของสมาชิก</a:t>
            </a:r>
          </a:p>
          <a:p>
            <a:r>
              <a:rPr lang="th-TH" altLang="th-TH" sz="3600" b="1">
                <a:solidFill>
                  <a:srgbClr val="0033CC"/>
                </a:solidFill>
                <a:latin typeface="Arial" pitchFamily="34" charset="0"/>
                <a:cs typeface="JasmineUPC" pitchFamily="18" charset="-34"/>
              </a:rPr>
              <a:t>- จัดให้มีบันทึกการประชุมเป็นลายลักษณ์อักษร</a:t>
            </a:r>
          </a:p>
          <a:p>
            <a:r>
              <a:rPr lang="th-TH" altLang="th-TH" sz="3600" b="1">
                <a:solidFill>
                  <a:srgbClr val="0033CC"/>
                </a:solidFill>
                <a:latin typeface="Arial" pitchFamily="34" charset="0"/>
                <a:cs typeface="JasmineUPC" pitchFamily="18" charset="-34"/>
              </a:rPr>
              <a:t>- กลั่นกรองเงินกู้ด้วยความรอบคอบ</a:t>
            </a:r>
          </a:p>
          <a:p>
            <a:r>
              <a:rPr lang="th-TH" altLang="th-TH" sz="3600" b="1">
                <a:solidFill>
                  <a:srgbClr val="0033CC"/>
                </a:solidFill>
                <a:latin typeface="Arial" pitchFamily="34" charset="0"/>
                <a:cs typeface="JasmineUPC" pitchFamily="18" charset="-34"/>
              </a:rPr>
              <a:t>- รักษาเอกสารและข้อมูลของผู้กู้ให้เป็นความลับ</a:t>
            </a:r>
          </a:p>
          <a:p>
            <a:r>
              <a:rPr lang="th-TH" altLang="th-TH" sz="3600" b="1">
                <a:solidFill>
                  <a:srgbClr val="0033CC"/>
                </a:solidFill>
                <a:latin typeface="Arial" pitchFamily="34" charset="0"/>
                <a:cs typeface="JasmineUPC" pitchFamily="18" charset="-34"/>
              </a:rPr>
              <a:t>- ชี้แนะสมาชิกให้เข้าใจสิทธิและคุณสมบัติของผู้มีสิทธิกู้เงิน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825" y="260350"/>
            <a:ext cx="8637588" cy="1446213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h-TH" altLang="th-TH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JasmineUPC" pitchFamily="18" charset="-34"/>
              </a:rPr>
              <a:t>หน้าที่ และความรับผิดขอบของ</a:t>
            </a:r>
          </a:p>
          <a:p>
            <a:pPr algn="ctr">
              <a:defRPr/>
            </a:pPr>
            <a:r>
              <a:rPr lang="th-TH" altLang="th-TH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JasmineUPC" pitchFamily="18" charset="-34"/>
              </a:rPr>
              <a:t>คณะกรรมการเงินกู้</a:t>
            </a:r>
            <a:endParaRPr lang="th-TH" altLang="th-TH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64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363" y="2155825"/>
            <a:ext cx="87852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r>
              <a:rPr lang="th-TH" altLang="th-TH" sz="3600" b="1">
                <a:solidFill>
                  <a:srgbClr val="0000FF"/>
                </a:solidFill>
                <a:latin typeface="Arial" pitchFamily="34" charset="0"/>
                <a:cs typeface="JasmineUPC" pitchFamily="18" charset="-34"/>
              </a:rPr>
              <a:t>-  ศึกษาข้อมูล ข่าวสารภายนอก และสถานภาพของสหกรณ์</a:t>
            </a:r>
          </a:p>
          <a:p>
            <a:r>
              <a:rPr lang="th-TH" altLang="th-TH" sz="3600" b="1">
                <a:solidFill>
                  <a:srgbClr val="0000FF"/>
                </a:solidFill>
                <a:latin typeface="Arial" pitchFamily="34" charset="0"/>
                <a:cs typeface="JasmineUPC" pitchFamily="18" charset="-34"/>
              </a:rPr>
              <a:t>-  รู้หลักการพิจารณาสินเชื่อ</a:t>
            </a:r>
          </a:p>
          <a:p>
            <a:r>
              <a:rPr lang="th-TH" altLang="th-TH" sz="3600" b="1">
                <a:solidFill>
                  <a:srgbClr val="0000FF"/>
                </a:solidFill>
                <a:latin typeface="Arial" pitchFamily="34" charset="0"/>
                <a:cs typeface="JasmineUPC" pitchFamily="18" charset="-34"/>
              </a:rPr>
              <a:t>-  ไม่กำหนดหลักเกณฑ์ที่อาจส่งผลเสียหายต่อสหกรณ์</a:t>
            </a:r>
          </a:p>
          <a:p>
            <a:r>
              <a:rPr lang="th-TH" altLang="th-TH" sz="3600" b="1">
                <a:solidFill>
                  <a:srgbClr val="0000FF"/>
                </a:solidFill>
                <a:latin typeface="Arial" pitchFamily="34" charset="0"/>
                <a:cs typeface="JasmineUPC" pitchFamily="18" charset="-34"/>
              </a:rPr>
              <a:t>-  ให้การกู้เงินเป็นไปโดยสะดวกรวดเร็ว</a:t>
            </a:r>
          </a:p>
          <a:p>
            <a:r>
              <a:rPr lang="th-TH" altLang="th-TH" sz="3600" b="1">
                <a:solidFill>
                  <a:srgbClr val="0000FF"/>
                </a:solidFill>
                <a:latin typeface="Arial" pitchFamily="34" charset="0"/>
                <a:cs typeface="JasmineUPC" pitchFamily="18" charset="-34"/>
              </a:rPr>
              <a:t>-  มีคุณธรรมในการพิจารณาเงินกู้ ไม่ใช้ระบบพรรคพวก</a:t>
            </a:r>
          </a:p>
          <a:p>
            <a:r>
              <a:rPr lang="th-TH" altLang="th-TH" sz="3600" b="1">
                <a:solidFill>
                  <a:srgbClr val="0000FF"/>
                </a:solidFill>
                <a:latin typeface="Arial" pitchFamily="34" charset="0"/>
                <a:cs typeface="JasmineUPC" pitchFamily="18" charset="-34"/>
              </a:rPr>
              <a:t>-  การสนองความต้องการของสมาชิก ต้องคำนึงถึงความ </a:t>
            </a:r>
          </a:p>
          <a:p>
            <a:r>
              <a:rPr lang="th-TH" altLang="th-TH" sz="3600" b="1">
                <a:solidFill>
                  <a:srgbClr val="0000FF"/>
                </a:solidFill>
                <a:latin typeface="Arial" pitchFamily="34" charset="0"/>
                <a:cs typeface="JasmineUPC" pitchFamily="18" charset="-34"/>
              </a:rPr>
              <a:t>    มั่นคงของสหกรณ์ด้วย</a:t>
            </a:r>
          </a:p>
          <a:p>
            <a:endParaRPr lang="th-TH" altLang="th-TH" sz="3600" b="1">
              <a:solidFill>
                <a:srgbClr val="0000FF"/>
              </a:solidFill>
              <a:latin typeface="Arial" pitchFamily="34" charset="0"/>
              <a:cs typeface="Jasmine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388" y="549275"/>
            <a:ext cx="8637587" cy="1446213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h-TH" altLang="th-TH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JasmineUPC" pitchFamily="18" charset="-34"/>
              </a:rPr>
              <a:t>หน้าที่ และความรับผิดขอบของ</a:t>
            </a:r>
          </a:p>
          <a:p>
            <a:pPr algn="ctr">
              <a:defRPr/>
            </a:pPr>
            <a:r>
              <a:rPr lang="th-TH" altLang="th-TH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JasmineUPC" pitchFamily="18" charset="-34"/>
              </a:rPr>
              <a:t>คณะกรรมการเงินกู้</a:t>
            </a:r>
            <a:endParaRPr lang="th-TH" altLang="th-TH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836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276225" y="304800"/>
            <a:ext cx="8667750" cy="6248400"/>
          </a:xfrm>
          <a:prstGeom prst="rect">
            <a:avLst/>
          </a:prstGeom>
          <a:noFill/>
          <a:ln w="38100">
            <a:gradFill flip="none" rotWithShape="1">
              <a:gsLst>
                <a:gs pos="98000">
                  <a:srgbClr val="D4BF96"/>
                </a:gs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rgbClr val="B18A3E"/>
                </a:gs>
                <a:gs pos="65000">
                  <a:schemeClr val="bg1">
                    <a:alpha val="82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269" name="Group 1"/>
          <p:cNvGrpSpPr>
            <a:grpSpLocks/>
          </p:cNvGrpSpPr>
          <p:nvPr/>
        </p:nvGrpSpPr>
        <p:grpSpPr bwMode="auto">
          <a:xfrm>
            <a:off x="1131888" y="1385888"/>
            <a:ext cx="4171950" cy="4783137"/>
            <a:chOff x="747129" y="1766560"/>
            <a:chExt cx="3793901" cy="4779669"/>
          </a:xfrm>
        </p:grpSpPr>
        <p:cxnSp>
          <p:nvCxnSpPr>
            <p:cNvPr id="28" name="直接连接符 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1640197" y="1766560"/>
              <a:ext cx="802" cy="1296431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32524"/>
                  </a:gs>
                  <a:gs pos="99000">
                    <a:srgbClr val="2C2C2C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6" name="TextBox 51"/>
            <p:cNvSpPr txBox="1">
              <a:spLocks noChangeArrowheads="1"/>
            </p:cNvSpPr>
            <p:nvPr/>
          </p:nvSpPr>
          <p:spPr bwMode="auto">
            <a:xfrm>
              <a:off x="747129" y="2209115"/>
              <a:ext cx="3793901" cy="433711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r>
                <a:rPr lang="th-TH" sz="4800" b="1">
                  <a:latin typeface="DSN KaMon" pitchFamily="2" charset="-34"/>
                  <a:cs typeface="DSN KaMon" pitchFamily="2" charset="-34"/>
                </a:rPr>
                <a:t>ระบบการจัดการ</a:t>
              </a:r>
            </a:p>
            <a:p>
              <a:endParaRPr lang="th-TH" sz="4800" b="1">
                <a:solidFill>
                  <a:srgbClr val="000000"/>
                </a:solidFill>
                <a:latin typeface="DSN KaMon" pitchFamily="2" charset="-34"/>
                <a:cs typeface="DSN KaMon" pitchFamily="2" charset="-34"/>
              </a:endParaRPr>
            </a:p>
            <a:p>
              <a:r>
                <a:rPr lang="th-TH" sz="4800" b="1">
                  <a:solidFill>
                    <a:srgbClr val="000000"/>
                  </a:solidFill>
                  <a:latin typeface="DSN KaMon" pitchFamily="2" charset="-34"/>
                  <a:cs typeface="DSN KaMon" pitchFamily="2" charset="-34"/>
                </a:rPr>
                <a:t>ระบบการบริหารคน</a:t>
              </a:r>
            </a:p>
            <a:p>
              <a:endParaRPr lang="th-TH" sz="4800" b="1">
                <a:latin typeface="DSN KaMon" pitchFamily="2" charset="-34"/>
                <a:cs typeface="DSN KaMon" pitchFamily="2" charset="-34"/>
              </a:endParaRPr>
            </a:p>
            <a:p>
              <a:r>
                <a:rPr lang="th-TH" sz="4800" b="1">
                  <a:latin typeface="DSN KaMon" pitchFamily="2" charset="-34"/>
                  <a:cs typeface="DSN KaMon" pitchFamily="2" charset="-34"/>
                </a:rPr>
                <a:t>ระบบการบริหารเงินทุน</a:t>
              </a:r>
              <a:endParaRPr lang="en-US" sz="3200" b="1">
                <a:solidFill>
                  <a:srgbClr val="000000"/>
                </a:solidFill>
                <a:latin typeface="DSN KaMon" pitchFamily="2" charset="-34"/>
                <a:cs typeface="DSN KaMon" pitchFamily="2" charset="-34"/>
              </a:endParaRPr>
            </a:p>
            <a:p>
              <a:pPr algn="ctr"/>
              <a:endParaRPr lang="en-US" sz="3600">
                <a:latin typeface="DSN KaMon" pitchFamily="2" charset="-34"/>
                <a:cs typeface="DSN KaMon" pitchFamily="2" charset="-34"/>
              </a:endParaRPr>
            </a:p>
          </p:txBody>
        </p:sp>
      </p:grpSp>
      <p:sp>
        <p:nvSpPr>
          <p:cNvPr id="71" name="TextBox 70">
            <a:extLst>
              <a:ext uri="{FF2B5EF4-FFF2-40B4-BE49-F238E27FC236}"/>
            </a:extLst>
          </p:cNvPr>
          <p:cNvSpPr txBox="1"/>
          <p:nvPr/>
        </p:nvSpPr>
        <p:spPr>
          <a:xfrm>
            <a:off x="984250" y="428625"/>
            <a:ext cx="7251700" cy="9223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5400" b="1" dirty="0">
                <a:latin typeface="DSN KaMon" pitchFamily="2" charset="-34"/>
                <a:cs typeface="DSN KaMon" pitchFamily="2" charset="-34"/>
              </a:rPr>
              <a:t>การบริหารสหกรณ์ออมทรัพย์</a:t>
            </a:r>
            <a:r>
              <a:rPr lang="th-TH" sz="5400" b="1" dirty="0">
                <a:solidFill>
                  <a:schemeClr val="bg1">
                    <a:lumMod val="95000"/>
                  </a:schemeClr>
                </a:solidFill>
                <a:latin typeface="DSN KaMon" pitchFamily="2" charset="-34"/>
                <a:cs typeface="DSN KaMon" pitchFamily="2" charset="-34"/>
              </a:rPr>
              <a:t> </a:t>
            </a:r>
            <a:endParaRPr lang="en-US" sz="5400" dirty="0">
              <a:solidFill>
                <a:srgbClr val="B18A3E"/>
              </a:solidFill>
              <a:latin typeface="DSN KaMon" pitchFamily="2" charset="-34"/>
              <a:cs typeface="DSN KaMon" pitchFamily="2" charset="-34"/>
            </a:endParaRPr>
          </a:p>
        </p:txBody>
      </p:sp>
      <p:pic>
        <p:nvPicPr>
          <p:cNvPr id="11271" name="Picture 14" descr="aball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73238"/>
            <a:ext cx="5508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4" descr="aball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11538"/>
            <a:ext cx="5508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4" descr="aball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800600"/>
            <a:ext cx="5508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" descr="Person in Black Long Sleeve Shirt Using Macbook P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r="8833"/>
          <a:stretch>
            <a:fillRect/>
          </a:stretch>
        </p:blipFill>
        <p:spPr bwMode="auto">
          <a:xfrm>
            <a:off x="5303838" y="2936875"/>
            <a:ext cx="3609975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2"/>
          <p:cNvSpPr txBox="1">
            <a:spLocks/>
          </p:cNvSpPr>
          <p:nvPr/>
        </p:nvSpPr>
        <p:spPr bwMode="auto">
          <a:xfrm>
            <a:off x="4876800" y="1828800"/>
            <a:ext cx="334645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EA3B18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th-TH" sz="3600" kern="0" dirty="0">
                <a:solidFill>
                  <a:schemeClr val="accent2"/>
                </a:solidFill>
                <a:latin typeface="DSN KaMon" pitchFamily="2" charset="-34"/>
                <a:cs typeface="DSN KaMon" pitchFamily="2" charset="-34"/>
              </a:rPr>
              <a:t>สมาชิกคุณภาพชีวิตที่ดี</a:t>
            </a:r>
          </a:p>
        </p:txBody>
      </p:sp>
      <p:sp>
        <p:nvSpPr>
          <p:cNvPr id="10" name="ตัวยึดเนื้อหา 2"/>
          <p:cNvSpPr txBox="1">
            <a:spLocks/>
          </p:cNvSpPr>
          <p:nvPr/>
        </p:nvSpPr>
        <p:spPr bwMode="auto">
          <a:xfrm>
            <a:off x="5170488" y="2782888"/>
            <a:ext cx="3135312" cy="26003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EA3B18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th-TH" b="1" kern="0" dirty="0">
                <a:solidFill>
                  <a:schemeClr val="bg1"/>
                </a:solidFill>
                <a:latin typeface="DSN KaMon" pitchFamily="2" charset="-34"/>
                <a:cs typeface="DSN KaMon" pitchFamily="2" charset="-34"/>
              </a:rPr>
              <a:t>พร้อมด้วยปัจจัยสี่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th-TH" b="1" kern="0" dirty="0">
                <a:solidFill>
                  <a:schemeClr val="bg1"/>
                </a:solidFill>
                <a:latin typeface="DSN KaMon" pitchFamily="2" charset="-34"/>
                <a:cs typeface="DSN KaMon" pitchFamily="2" charset="-34"/>
              </a:rPr>
              <a:t>ดำเนินชีวิตด้วยหลักเศรษฐกิจพอเพียง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th-TH" b="1" kern="0" dirty="0">
                <a:solidFill>
                  <a:schemeClr val="bg1"/>
                </a:solidFill>
                <a:latin typeface="DSN KaMon" pitchFamily="2" charset="-34"/>
                <a:cs typeface="DSN KaMon" pitchFamily="2" charset="-34"/>
              </a:rPr>
              <a:t>มีรายได้เพียงพอแก่      การดำรงชีพยามเกษียณ</a:t>
            </a:r>
          </a:p>
        </p:txBody>
      </p:sp>
      <p:sp>
        <p:nvSpPr>
          <p:cNvPr id="7172" name="ลูกศรขวา 10"/>
          <p:cNvSpPr>
            <a:spLocks noChangeArrowheads="1"/>
          </p:cNvSpPr>
          <p:nvPr/>
        </p:nvSpPr>
        <p:spPr bwMode="auto">
          <a:xfrm>
            <a:off x="3209925" y="6069013"/>
            <a:ext cx="3506788" cy="457200"/>
          </a:xfrm>
          <a:prstGeom prst="rightArrow">
            <a:avLst>
              <a:gd name="adj1" fmla="val 50000"/>
              <a:gd name="adj2" fmla="val 3284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th-TH" altLang="th-TH"/>
          </a:p>
        </p:txBody>
      </p:sp>
      <p:sp>
        <p:nvSpPr>
          <p:cNvPr id="17" name="ตัวยึดเนื้อหา 2"/>
          <p:cNvSpPr txBox="1">
            <a:spLocks/>
          </p:cNvSpPr>
          <p:nvPr/>
        </p:nvSpPr>
        <p:spPr bwMode="auto">
          <a:xfrm>
            <a:off x="601663" y="438150"/>
            <a:ext cx="2514600" cy="1028700"/>
          </a:xfrm>
          <a:prstGeom prst="rect">
            <a:avLst/>
          </a:prstGeom>
          <a:solidFill>
            <a:srgbClr val="FFFF00"/>
          </a:solidFill>
          <a:ln w="9525">
            <a:solidFill>
              <a:srgbClr val="EA3B18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th-TH" sz="3600" b="1" kern="0" dirty="0">
                <a:latin typeface="DSN KaMon" pitchFamily="2" charset="-34"/>
                <a:cs typeface="DSN KaMon" pitchFamily="2" charset="-34"/>
              </a:rPr>
              <a:t>อุดมการณ์สหกรณ์</a:t>
            </a:r>
          </a:p>
        </p:txBody>
      </p:sp>
      <p:sp>
        <p:nvSpPr>
          <p:cNvPr id="18" name="ตัวยึดเนื้อหา 2"/>
          <p:cNvSpPr txBox="1">
            <a:spLocks/>
          </p:cNvSpPr>
          <p:nvPr/>
        </p:nvSpPr>
        <p:spPr bwMode="auto">
          <a:xfrm>
            <a:off x="601663" y="2114550"/>
            <a:ext cx="2514600" cy="1028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EA3B18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th-TH" sz="3600" b="1" kern="0" dirty="0">
                <a:solidFill>
                  <a:schemeClr val="bg1"/>
                </a:solidFill>
                <a:latin typeface="DSN KaMon" pitchFamily="2" charset="-34"/>
                <a:cs typeface="DSN KaMon" pitchFamily="2" charset="-34"/>
              </a:rPr>
              <a:t>หลักการสหกรณ์</a:t>
            </a:r>
          </a:p>
        </p:txBody>
      </p:sp>
      <p:sp>
        <p:nvSpPr>
          <p:cNvPr id="19" name="ตัวยึดเนื้อหา 2"/>
          <p:cNvSpPr txBox="1">
            <a:spLocks/>
          </p:cNvSpPr>
          <p:nvPr/>
        </p:nvSpPr>
        <p:spPr bwMode="auto">
          <a:xfrm>
            <a:off x="395288" y="5476875"/>
            <a:ext cx="2771775" cy="1028700"/>
          </a:xfrm>
          <a:prstGeom prst="rect">
            <a:avLst/>
          </a:prstGeom>
          <a:solidFill>
            <a:srgbClr val="92D050"/>
          </a:solidFill>
          <a:ln w="9525">
            <a:solidFill>
              <a:srgbClr val="EA3B18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th-TH" sz="3600" b="1" kern="0" dirty="0">
                <a:solidFill>
                  <a:schemeClr val="bg1"/>
                </a:solidFill>
                <a:latin typeface="DSN KaMon" pitchFamily="2" charset="-34"/>
                <a:cs typeface="DSN KaMon" pitchFamily="2" charset="-34"/>
              </a:rPr>
              <a:t>สหกรณ์มั่นคงเข้มแข็ง</a:t>
            </a:r>
          </a:p>
        </p:txBody>
      </p:sp>
      <p:sp>
        <p:nvSpPr>
          <p:cNvPr id="20" name="ตัวยึดเนื้อหา 2"/>
          <p:cNvSpPr txBox="1">
            <a:spLocks/>
          </p:cNvSpPr>
          <p:nvPr/>
        </p:nvSpPr>
        <p:spPr bwMode="auto">
          <a:xfrm>
            <a:off x="663575" y="3810000"/>
            <a:ext cx="2514600" cy="1028700"/>
          </a:xfrm>
          <a:prstGeom prst="rect">
            <a:avLst/>
          </a:prstGeom>
          <a:solidFill>
            <a:srgbClr val="FF33CC"/>
          </a:solidFill>
          <a:ln w="9525">
            <a:solidFill>
              <a:srgbClr val="EA3B18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th-TH" sz="3600" b="1" kern="0" dirty="0">
                <a:solidFill>
                  <a:schemeClr val="bg1"/>
                </a:solidFill>
                <a:latin typeface="DSN KaMon" pitchFamily="2" charset="-34"/>
                <a:cs typeface="DSN KaMon" pitchFamily="2" charset="-34"/>
              </a:rPr>
              <a:t>วิธีการสหกรณ์</a:t>
            </a:r>
          </a:p>
        </p:txBody>
      </p:sp>
      <p:sp>
        <p:nvSpPr>
          <p:cNvPr id="7177" name="ลูกศรขวา 11"/>
          <p:cNvSpPr>
            <a:spLocks noChangeArrowheads="1"/>
          </p:cNvSpPr>
          <p:nvPr/>
        </p:nvSpPr>
        <p:spPr bwMode="auto">
          <a:xfrm rot="-5400000">
            <a:off x="6356350" y="5619750"/>
            <a:ext cx="990600" cy="457200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th-TH" altLang="th-TH"/>
          </a:p>
        </p:txBody>
      </p:sp>
      <p:sp>
        <p:nvSpPr>
          <p:cNvPr id="7178" name="ลูกศรขวา 11"/>
          <p:cNvSpPr>
            <a:spLocks noChangeArrowheads="1"/>
          </p:cNvSpPr>
          <p:nvPr/>
        </p:nvSpPr>
        <p:spPr bwMode="auto">
          <a:xfrm rot="5213025">
            <a:off x="1620044" y="1589882"/>
            <a:ext cx="477837" cy="457200"/>
          </a:xfrm>
          <a:prstGeom prst="rightArrow">
            <a:avLst>
              <a:gd name="adj1" fmla="val 50000"/>
              <a:gd name="adj2" fmla="val 498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th-TH" altLang="th-TH"/>
          </a:p>
        </p:txBody>
      </p:sp>
      <p:sp>
        <p:nvSpPr>
          <p:cNvPr id="7179" name="ลูกศรขวา 11"/>
          <p:cNvSpPr>
            <a:spLocks noChangeArrowheads="1"/>
          </p:cNvSpPr>
          <p:nvPr/>
        </p:nvSpPr>
        <p:spPr bwMode="auto">
          <a:xfrm rot="5213025">
            <a:off x="1655762" y="4906963"/>
            <a:ext cx="492125" cy="457200"/>
          </a:xfrm>
          <a:prstGeom prst="rightArrow">
            <a:avLst>
              <a:gd name="adj1" fmla="val 50000"/>
              <a:gd name="adj2" fmla="val 500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th-TH" altLang="th-TH"/>
          </a:p>
        </p:txBody>
      </p:sp>
      <p:sp>
        <p:nvSpPr>
          <p:cNvPr id="7180" name="ลูกศรขวา 11"/>
          <p:cNvSpPr>
            <a:spLocks noChangeArrowheads="1"/>
          </p:cNvSpPr>
          <p:nvPr/>
        </p:nvSpPr>
        <p:spPr bwMode="auto">
          <a:xfrm rot="5213025">
            <a:off x="1681162" y="3225801"/>
            <a:ext cx="479425" cy="457200"/>
          </a:xfrm>
          <a:prstGeom prst="rightArrow">
            <a:avLst>
              <a:gd name="adj1" fmla="val 50000"/>
              <a:gd name="adj2" fmla="val 5003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th-TH" altLang="th-TH"/>
          </a:p>
        </p:txBody>
      </p:sp>
      <p:sp>
        <p:nvSpPr>
          <p:cNvPr id="13" name="ตัวยึดเนื้อหา 2"/>
          <p:cNvSpPr txBox="1">
            <a:spLocks/>
          </p:cNvSpPr>
          <p:nvPr/>
        </p:nvSpPr>
        <p:spPr bwMode="auto">
          <a:xfrm>
            <a:off x="4343400" y="228600"/>
            <a:ext cx="3962400" cy="10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EA3B18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th-TH" sz="3600" b="1" kern="0" dirty="0">
                <a:solidFill>
                  <a:srgbClr val="FF0000"/>
                </a:solidFill>
                <a:latin typeface="DSN KaMon" pitchFamily="2" charset="-34"/>
                <a:cs typeface="DSN KaMon" pitchFamily="2" charset="-34"/>
              </a:rPr>
              <a:t>วัตถุประสงค์ของสหกรณ์</a:t>
            </a:r>
          </a:p>
        </p:txBody>
      </p:sp>
    </p:spTree>
    <p:extLst>
      <p:ext uri="{BB962C8B-B14F-4D97-AF65-F5344CB8AC3E}">
        <p14:creationId xmlns:p14="http://schemas.microsoft.com/office/powerpoint/2010/main" val="3002124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My Documents\My Webs\backup\web\images\bg5.gif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98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601913" y="1143000"/>
            <a:ext cx="3581400" cy="15589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 sz="1800"/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519238" y="22225"/>
            <a:ext cx="6386512" cy="8651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th-TH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algn="ctr" rotWithShape="0">
                    <a:srgbClr val="000099"/>
                  </a:outerShdw>
                </a:effectLst>
                <a:latin typeface="Angsana New"/>
                <a:cs typeface="Angsana New"/>
              </a:rPr>
              <a:t>ความต้องการของคนในสหกรณ์คือ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3152775" y="1371600"/>
            <a:ext cx="2457450" cy="642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th-TH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DSN KaMon" pitchFamily="2" charset="-34"/>
                <a:cs typeface="DSN KaMon" pitchFamily="2" charset="-34"/>
              </a:rPr>
              <a:t>สมาชิ</a:t>
            </a:r>
            <a:r>
              <a:rPr lang="th-TH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risUPC"/>
                <a:cs typeface="IrisUPC"/>
              </a:rPr>
              <a:t>ก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84213" y="3068638"/>
            <a:ext cx="8359775" cy="304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altLang="th-TH" sz="1200" dirty="0">
              <a:solidFill>
                <a:srgbClr val="990099"/>
              </a:solidFill>
              <a:latin typeface="Calibri" pitchFamily="34" charset="0"/>
              <a:cs typeface="Cordia New" pitchFamily="34" charset="-34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th-TH" altLang="th-TH" sz="3600" b="1" dirty="0">
                <a:latin typeface="DSN KaMon" pitchFamily="2" charset="-34"/>
                <a:cs typeface="DSN KaMon" pitchFamily="2" charset="-34"/>
              </a:rPr>
              <a:t>หุ้นมาก</a:t>
            </a:r>
            <a:r>
              <a:rPr lang="en-US" altLang="th-TH" sz="3600" b="1" dirty="0">
                <a:latin typeface="DSN KaMon" pitchFamily="2" charset="-34"/>
                <a:cs typeface="DSN KaMon" pitchFamily="2" charset="-34"/>
              </a:rPr>
              <a:t>   </a:t>
            </a:r>
            <a:r>
              <a:rPr lang="th-TH" altLang="th-TH" sz="3600" b="1" dirty="0">
                <a:latin typeface="DSN KaMon" pitchFamily="2" charset="-34"/>
                <a:cs typeface="DSN KaMon" pitchFamily="2" charset="-34"/>
              </a:rPr>
              <a:t>		ต้องการเงินปันผล</a:t>
            </a:r>
            <a:r>
              <a:rPr lang="en-US" altLang="th-TH" sz="3600" b="1" dirty="0">
                <a:latin typeface="DSN KaMon" pitchFamily="2" charset="-34"/>
                <a:cs typeface="DSN KaMon" pitchFamily="2" charset="-34"/>
              </a:rPr>
              <a:t> </a:t>
            </a:r>
            <a:r>
              <a:rPr lang="th-TH" altLang="th-TH" sz="3600" b="1" dirty="0">
                <a:latin typeface="DSN KaMon" pitchFamily="2" charset="-34"/>
                <a:cs typeface="DSN KaMon" pitchFamily="2" charset="-34"/>
              </a:rPr>
              <a:t> สูง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th-TH" altLang="th-TH" sz="3600" b="1" dirty="0">
                <a:latin typeface="DSN KaMon" pitchFamily="2" charset="-34"/>
                <a:cs typeface="DSN KaMon" pitchFamily="2" charset="-34"/>
              </a:rPr>
              <a:t>เงินฝากมาก</a:t>
            </a:r>
            <a:r>
              <a:rPr lang="en-US" altLang="th-TH" sz="3600" b="1" dirty="0">
                <a:latin typeface="DSN KaMon" pitchFamily="2" charset="-34"/>
                <a:cs typeface="DSN KaMon" pitchFamily="2" charset="-34"/>
              </a:rPr>
              <a:t> 	</a:t>
            </a:r>
            <a:r>
              <a:rPr lang="th-TH" altLang="th-TH" sz="3600" b="1" dirty="0">
                <a:latin typeface="DSN KaMon" pitchFamily="2" charset="-34"/>
                <a:cs typeface="DSN KaMon" pitchFamily="2" charset="-34"/>
              </a:rPr>
              <a:t>ต้องการอัตราดอกเบี้ย</a:t>
            </a:r>
            <a:r>
              <a:rPr lang="en-US" altLang="th-TH" sz="3600" b="1" dirty="0">
                <a:latin typeface="DSN KaMon" pitchFamily="2" charset="-34"/>
                <a:cs typeface="DSN KaMon" pitchFamily="2" charset="-34"/>
              </a:rPr>
              <a:t> </a:t>
            </a:r>
            <a:r>
              <a:rPr lang="th-TH" altLang="th-TH" sz="3600" b="1" dirty="0">
                <a:latin typeface="DSN KaMon" pitchFamily="2" charset="-34"/>
                <a:cs typeface="DSN KaMon" pitchFamily="2" charset="-34"/>
              </a:rPr>
              <a:t>สูง</a:t>
            </a:r>
            <a:endParaRPr lang="en-US" altLang="th-TH" sz="3600" b="1" dirty="0">
              <a:latin typeface="DSN KaMon" pitchFamily="2" charset="-34"/>
              <a:cs typeface="DSN KaMon" pitchFamily="2" charset="-34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th-TH" altLang="th-TH" sz="3600" b="1" dirty="0">
                <a:latin typeface="DSN KaMon" pitchFamily="2" charset="-34"/>
                <a:cs typeface="DSN KaMon" pitchFamily="2" charset="-34"/>
              </a:rPr>
              <a:t>กู้เงินมาก</a:t>
            </a:r>
            <a:r>
              <a:rPr lang="en-US" altLang="th-TH" sz="3600" b="1" dirty="0">
                <a:latin typeface="DSN KaMon" pitchFamily="2" charset="-34"/>
                <a:cs typeface="DSN KaMon" pitchFamily="2" charset="-34"/>
              </a:rPr>
              <a:t> 	</a:t>
            </a:r>
            <a:r>
              <a:rPr lang="th-TH" altLang="th-TH" sz="3600" b="1" dirty="0" smtClean="0">
                <a:latin typeface="DSN KaMon" pitchFamily="2" charset="-34"/>
                <a:cs typeface="DSN KaMon" pitchFamily="2" charset="-34"/>
              </a:rPr>
              <a:t>	ต้องการ</a:t>
            </a:r>
            <a:r>
              <a:rPr lang="th-TH" altLang="th-TH" sz="3600" b="1" dirty="0">
                <a:latin typeface="DSN KaMon" pitchFamily="2" charset="-34"/>
                <a:cs typeface="DSN KaMon" pitchFamily="2" charset="-34"/>
              </a:rPr>
              <a:t>อัตรา</a:t>
            </a:r>
            <a:r>
              <a:rPr lang="th-TH" altLang="th-TH" sz="3600" b="1" dirty="0" smtClean="0">
                <a:latin typeface="DSN KaMon" pitchFamily="2" charset="-34"/>
                <a:cs typeface="DSN KaMon" pitchFamily="2" charset="-34"/>
              </a:rPr>
              <a:t>ดอกเบี้ย ต่ำ</a:t>
            </a:r>
            <a:endParaRPr lang="th-TH" altLang="th-TH" sz="3600" b="1" dirty="0">
              <a:latin typeface="DSN KaMon" pitchFamily="2" charset="-34"/>
              <a:cs typeface="DSN KaMon" pitchFamily="2" charset="-34"/>
            </a:endParaRPr>
          </a:p>
          <a:p>
            <a:pPr marL="0" indent="0" eaLnBrk="1" hangingPunct="1">
              <a:defRPr/>
            </a:pPr>
            <a:r>
              <a:rPr lang="th-TH" altLang="th-TH" sz="3600" b="1" dirty="0">
                <a:latin typeface="DSN KaMon" pitchFamily="2" charset="-34"/>
                <a:cs typeface="DSN KaMon" pitchFamily="2" charset="-34"/>
              </a:rPr>
              <a:t>                        ผ่อนชำระน้อยและ</a:t>
            </a:r>
            <a:r>
              <a:rPr lang="th-TH" altLang="th-TH" sz="3600" b="1" dirty="0" smtClean="0">
                <a:latin typeface="DSN KaMon" pitchFamily="2" charset="-34"/>
                <a:cs typeface="DSN KaMon" pitchFamily="2" charset="-34"/>
              </a:rPr>
              <a:t>นานๆ และ</a:t>
            </a:r>
            <a:r>
              <a:rPr lang="th-TH" altLang="th-TH" sz="3600" b="1" dirty="0">
                <a:latin typeface="DSN KaMon" pitchFamily="2" charset="-34"/>
                <a:cs typeface="DSN KaMon" pitchFamily="2" charset="-34"/>
              </a:rPr>
              <a:t>เงินเฉลี่ยคืน</a:t>
            </a:r>
            <a:r>
              <a:rPr lang="en-US" altLang="th-TH" sz="3600" b="1" dirty="0">
                <a:latin typeface="DSN KaMon" pitchFamily="2" charset="-34"/>
                <a:cs typeface="DSN KaMon" pitchFamily="2" charset="-34"/>
              </a:rPr>
              <a:t> </a:t>
            </a:r>
            <a:r>
              <a:rPr lang="th-TH" altLang="th-TH" sz="3600" b="1" dirty="0">
                <a:latin typeface="DSN KaMon" pitchFamily="2" charset="-34"/>
                <a:cs typeface="DSN KaMon" pitchFamily="2" charset="-34"/>
              </a:rPr>
              <a:t>สูง</a:t>
            </a:r>
          </a:p>
          <a:p>
            <a:pPr marL="571500" indent="-571500" eaLnBrk="1" hangingPunct="1">
              <a:buFont typeface="Wingdings" pitchFamily="2" charset="2"/>
              <a:buChar char="v"/>
              <a:defRPr/>
            </a:pPr>
            <a:r>
              <a:rPr lang="th-TH" altLang="th-TH" sz="3600" b="1" dirty="0">
                <a:latin typeface="DSN KaMon" pitchFamily="2" charset="-34"/>
                <a:cs typeface="DSN KaMon" pitchFamily="2" charset="-34"/>
              </a:rPr>
              <a:t>ทุกคน		ต้องการสวัสดิการเยอะๆ</a:t>
            </a:r>
          </a:p>
        </p:txBody>
      </p:sp>
    </p:spTree>
    <p:extLst>
      <p:ext uri="{BB962C8B-B14F-4D97-AF65-F5344CB8AC3E}">
        <p14:creationId xmlns:p14="http://schemas.microsoft.com/office/powerpoint/2010/main" val="24931495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  <p:bldP spid="23558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071563" y="5286375"/>
            <a:ext cx="7205662" cy="1285875"/>
          </a:xfrm>
          <a:prstGeom prst="rect">
            <a:avLst/>
          </a:prstGeom>
          <a:solidFill>
            <a:srgbClr val="0099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endParaRPr lang="en-GB" altLang="th-TH">
              <a:solidFill>
                <a:srgbClr val="010000"/>
              </a:solidFill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084263" y="2852738"/>
            <a:ext cx="7162800" cy="1143000"/>
          </a:xfrm>
          <a:prstGeom prst="rect">
            <a:avLst/>
          </a:prstGeom>
          <a:solidFill>
            <a:srgbClr val="9966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 altLang="th-TH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57200" y="2757488"/>
            <a:ext cx="8166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5400" b="1">
                <a:solidFill>
                  <a:schemeClr val="bg1"/>
                </a:solidFill>
                <a:latin typeface="DSN KaMon" pitchFamily="2" charset="-34"/>
                <a:cs typeface="DSN KaMon" pitchFamily="2" charset="-34"/>
              </a:rPr>
              <a:t>สหกรณ์มั่นคง เข้มแข็งและพึ่งตนเองได้</a:t>
            </a:r>
            <a:endParaRPr lang="en-GB" altLang="th-TH" sz="5400" b="1">
              <a:solidFill>
                <a:schemeClr val="bg1"/>
              </a:solidFill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27000" y="5013325"/>
            <a:ext cx="8636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5400" b="1">
                <a:solidFill>
                  <a:schemeClr val="bg1"/>
                </a:solidFill>
                <a:latin typeface="DSN KaMon" pitchFamily="2" charset="-34"/>
                <a:cs typeface="DSN KaMon" pitchFamily="2" charset="-34"/>
              </a:rPr>
              <a:t>สมาชิกมีคุณภาพชีวิตที่ดี </a:t>
            </a:r>
          </a:p>
          <a:p>
            <a:pPr algn="ctr" eaLnBrk="1" hangingPunct="1"/>
            <a:r>
              <a:rPr lang="th-TH" altLang="th-TH" sz="5400" b="1">
                <a:solidFill>
                  <a:schemeClr val="bg1"/>
                </a:solidFill>
                <a:latin typeface="DSN KaMon" pitchFamily="2" charset="-34"/>
                <a:cs typeface="DSN KaMon" pitchFamily="2" charset="-34"/>
              </a:rPr>
              <a:t>(กินดี อยู่ดี มีสันติสุข)</a:t>
            </a:r>
            <a:endParaRPr lang="en-GB" altLang="th-TH" sz="5400" b="1">
              <a:solidFill>
                <a:schemeClr val="bg1"/>
              </a:solidFill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2914650" y="4294188"/>
            <a:ext cx="3657600" cy="719137"/>
          </a:xfrm>
          <a:prstGeom prst="downArrow">
            <a:avLst>
              <a:gd name="adj1" fmla="val 51389"/>
              <a:gd name="adj2" fmla="val 42648"/>
            </a:avLst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th-TH" altLang="th-TH" sz="4800">
                <a:solidFill>
                  <a:schemeClr val="bg1"/>
                </a:solidFill>
              </a:rPr>
              <a:t>นำไปสู่</a:t>
            </a:r>
            <a:endParaRPr lang="en-GB" altLang="th-TH" sz="4800">
              <a:solidFill>
                <a:schemeClr val="bg1"/>
              </a:solidFill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127000" y="381000"/>
            <a:ext cx="8636000" cy="990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th-TH" altLang="th-TH" sz="6000" b="1">
                <a:solidFill>
                  <a:srgbClr val="FFFF00"/>
                </a:solidFill>
                <a:latin typeface="DSN KaMon" pitchFamily="2" charset="-34"/>
                <a:cs typeface="DSN KaMon" pitchFamily="2" charset="-34"/>
              </a:rPr>
              <a:t>ผลลัพธ์ที่ต้องการ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903538" y="1628775"/>
            <a:ext cx="3657600" cy="863600"/>
          </a:xfrm>
          <a:prstGeom prst="downArrow">
            <a:avLst>
              <a:gd name="adj1" fmla="val 51389"/>
              <a:gd name="adj2" fmla="val 42648"/>
            </a:avLst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th-TH" altLang="th-TH" sz="4800" b="1">
                <a:solidFill>
                  <a:schemeClr val="bg1"/>
                </a:solidFill>
                <a:latin typeface="DSN KaMon" pitchFamily="2" charset="-34"/>
                <a:cs typeface="DSN KaMon" pitchFamily="2" charset="-34"/>
              </a:rPr>
              <a:t>ต้องทำให้</a:t>
            </a:r>
            <a:endParaRPr lang="en-GB" altLang="th-TH" sz="4800" b="1">
              <a:solidFill>
                <a:schemeClr val="bg1"/>
              </a:solidFill>
              <a:latin typeface="DSN KaMon" pitchFamily="2" charset="-34"/>
              <a:cs typeface="DSN KaMo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9750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 autoUpdateAnimBg="0"/>
      <p:bldP spid="81923" grpId="0" animBg="1"/>
      <p:bldP spid="81924" grpId="0" autoUpdateAnimBg="0"/>
      <p:bldP spid="81925" grpId="0" autoUpdateAnimBg="0"/>
      <p:bldP spid="81926" grpId="0" animBg="1" autoUpdateAnimBg="0"/>
      <p:bldP spid="81928" grpId="0" animBg="1" autoUpdateAnimBg="0"/>
      <p:bldP spid="8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0">
            <a:gsLst>
              <a:gs pos="0">
                <a:srgbClr val="CCFF3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h-TH"/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8153400" y="0"/>
            <a:ext cx="9906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FF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th-TH"/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325438" y="7938"/>
            <a:ext cx="838200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/>
            <a:r>
              <a:rPr lang="th-TH" altLang="th-TH" sz="6000" b="1">
                <a:solidFill>
                  <a:srgbClr val="FF0000"/>
                </a:solidFill>
                <a:latin typeface="DSN KaMon" pitchFamily="2" charset="-34"/>
                <a:cs typeface="DSN KaMon" pitchFamily="2" charset="-34"/>
              </a:rPr>
              <a:t>สหกรณ์มั่นคง คุณภาพชีวิตสมาชิกดี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25438" y="1720850"/>
            <a:ext cx="87201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>
              <a:buSzPct val="50000"/>
              <a:buFont typeface="Wingdings" pitchFamily="2" charset="2"/>
              <a:buChar char="q"/>
            </a:pPr>
            <a:r>
              <a:rPr lang="th-TH" altLang="th-TH" sz="3600" b="1" dirty="0">
                <a:latin typeface="DSN KaMon" pitchFamily="2" charset="-34"/>
                <a:cs typeface="DSN KaMon" pitchFamily="2" charset="-34"/>
              </a:rPr>
              <a:t>สหกรณ์มีโครงสร้างทางการเงินมั่นคง  ต้นทุนทางการเงินต่ำ</a:t>
            </a:r>
          </a:p>
          <a:p>
            <a:pPr>
              <a:buSzPct val="50000"/>
              <a:buFont typeface="Wingdings" pitchFamily="2" charset="2"/>
              <a:buChar char="q"/>
            </a:pPr>
            <a:r>
              <a:rPr lang="th-TH" altLang="th-TH" sz="3600" b="1" dirty="0">
                <a:latin typeface="DSN KaMon" pitchFamily="2" charset="-34"/>
                <a:cs typeface="DSN KaMon" pitchFamily="2" charset="-34"/>
              </a:rPr>
              <a:t>สหกรณ์คิดอัตราดอกเบี้ยเงินกู้ไม่สูงเกินไป</a:t>
            </a:r>
          </a:p>
          <a:p>
            <a:pPr>
              <a:buSzPct val="50000"/>
              <a:buFont typeface="Wingdings" pitchFamily="2" charset="2"/>
              <a:buChar char="q"/>
            </a:pPr>
            <a:r>
              <a:rPr lang="th-TH" altLang="th-TH" sz="3600" b="1" dirty="0">
                <a:latin typeface="DSN KaMon" pitchFamily="2" charset="-34"/>
                <a:cs typeface="DSN KaMon" pitchFamily="2" charset="-34"/>
              </a:rPr>
              <a:t>สมาชิกมีเงินออมสะสมเพิ่มขึ้น</a:t>
            </a:r>
          </a:p>
          <a:p>
            <a:pPr>
              <a:buSzPct val="50000"/>
              <a:buFont typeface="Wingdings" pitchFamily="2" charset="2"/>
              <a:buChar char="q"/>
            </a:pPr>
            <a:r>
              <a:rPr lang="th-TH" altLang="th-TH" sz="3600" b="1" dirty="0">
                <a:latin typeface="DSN KaMon" pitchFamily="2" charset="-34"/>
                <a:cs typeface="DSN KaMon" pitchFamily="2" charset="-34"/>
              </a:rPr>
              <a:t>สมาชิกได้รับ</a:t>
            </a:r>
            <a:r>
              <a:rPr lang="th-TH" altLang="th-TH" sz="3600" b="1" dirty="0" smtClean="0">
                <a:latin typeface="DSN KaMon" pitchFamily="2" charset="-34"/>
                <a:cs typeface="DSN KaMon" pitchFamily="2" charset="-34"/>
              </a:rPr>
              <a:t>สวัสดิการ </a:t>
            </a:r>
            <a:endParaRPr lang="th-TH" altLang="th-TH" sz="3600" b="1" dirty="0">
              <a:latin typeface="DSN KaMon" pitchFamily="2" charset="-34"/>
              <a:cs typeface="DSN KaMon" pitchFamily="2" charset="-34"/>
            </a:endParaRPr>
          </a:p>
          <a:p>
            <a:pPr>
              <a:buSzPct val="50000"/>
              <a:buFont typeface="Wingdings" pitchFamily="2" charset="2"/>
              <a:buChar char="q"/>
            </a:pPr>
            <a:r>
              <a:rPr lang="th-TH" altLang="th-TH" sz="3600" b="1" dirty="0">
                <a:latin typeface="DSN KaMon" pitchFamily="2" charset="-34"/>
                <a:cs typeface="DSN KaMon" pitchFamily="2" charset="-34"/>
              </a:rPr>
              <a:t>สมาชิกไม่มีหนี้สินล้นพ้นตัว เกินความสามารถในการชำระหนี้</a:t>
            </a:r>
          </a:p>
          <a:p>
            <a:pPr>
              <a:buSzPct val="50000"/>
              <a:buFont typeface="Wingdings" pitchFamily="2" charset="2"/>
              <a:buChar char="q"/>
            </a:pPr>
            <a:r>
              <a:rPr lang="th-TH" altLang="th-TH" sz="3600" b="1" dirty="0">
                <a:latin typeface="DSN KaMon" pitchFamily="2" charset="-34"/>
                <a:cs typeface="DSN KaMon" pitchFamily="2" charset="-34"/>
              </a:rPr>
              <a:t>มีเงินรายได้รายเดือนหลังจากหักชำระหนี้ พอเพียงต่อการดำรงชีพ</a:t>
            </a:r>
          </a:p>
          <a:p>
            <a:pPr>
              <a:buSzPct val="50000"/>
              <a:buFont typeface="Wingdings" pitchFamily="2" charset="2"/>
              <a:buChar char="q"/>
            </a:pPr>
            <a:r>
              <a:rPr lang="th-TH" altLang="th-TH" sz="3600" b="1" dirty="0">
                <a:latin typeface="DSN KaMon" pitchFamily="2" charset="-34"/>
                <a:cs typeface="DSN KaMon" pitchFamily="2" charset="-34"/>
              </a:rPr>
              <a:t>มีสินทรัพย์มากกว่าหนี้สิน</a:t>
            </a:r>
          </a:p>
        </p:txBody>
      </p:sp>
      <p:sp>
        <p:nvSpPr>
          <p:cNvPr id="11270" name="สี่เหลี่ยมผืนผ้า 1"/>
          <p:cNvSpPr>
            <a:spLocks noChangeArrowheads="1"/>
          </p:cNvSpPr>
          <p:nvPr/>
        </p:nvSpPr>
        <p:spPr bwMode="auto">
          <a:xfrm>
            <a:off x="568325" y="1143000"/>
            <a:ext cx="2809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altLang="th-TH" b="1">
                <a:solidFill>
                  <a:srgbClr val="C00000"/>
                </a:solidFill>
                <a:latin typeface="DSN KaMon" pitchFamily="2" charset="-34"/>
                <a:cs typeface="DSN KaMon" pitchFamily="2" charset="-34"/>
              </a:rPr>
              <a:t>ตัวชี้วัดคุณภาพทางการเงิน</a:t>
            </a:r>
            <a:endParaRPr lang="th-TH" altLang="th-TH">
              <a:solidFill>
                <a:srgbClr val="C00000"/>
              </a:solidFill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11271" name="สี่เหลี่ยมผืนผ้า 2"/>
          <p:cNvSpPr>
            <a:spLocks noChangeArrowheads="1"/>
          </p:cNvSpPr>
          <p:nvPr/>
        </p:nvSpPr>
        <p:spPr bwMode="auto">
          <a:xfrm>
            <a:off x="720725" y="5519738"/>
            <a:ext cx="2657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altLang="th-TH" b="1">
                <a:solidFill>
                  <a:srgbClr val="C00000"/>
                </a:solidFill>
                <a:latin typeface="DSN KaMon" pitchFamily="2" charset="-34"/>
                <a:cs typeface="DSN KaMon" pitchFamily="2" charset="-34"/>
              </a:rPr>
              <a:t>ตัวชี้วัดทางสังคม</a:t>
            </a:r>
            <a:endParaRPr lang="th-TH" altLang="th-TH">
              <a:solidFill>
                <a:srgbClr val="C00000"/>
              </a:solidFill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11272" name="สี่เหลี่ยมผืนผ้า 4"/>
          <p:cNvSpPr>
            <a:spLocks noChangeArrowheads="1"/>
          </p:cNvSpPr>
          <p:nvPr/>
        </p:nvSpPr>
        <p:spPr bwMode="auto">
          <a:xfrm>
            <a:off x="777875" y="6124575"/>
            <a:ext cx="4708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altLang="th-TH" b="1">
                <a:solidFill>
                  <a:schemeClr val="bg1"/>
                </a:solidFill>
                <a:latin typeface="Times New Roman" pitchFamily="18" charset="0"/>
              </a:rPr>
              <a:t>กินดี อยู่สมา</a:t>
            </a:r>
            <a:r>
              <a:rPr lang="en-US" altLang="th-TH" b="1">
                <a:solidFill>
                  <a:schemeClr val="bg1"/>
                </a:solidFill>
                <a:latin typeface="Times New Roman" pitchFamily="18" charset="0"/>
              </a:rPr>
              <a:t>l,</a:t>
            </a:r>
            <a:r>
              <a:rPr lang="th-TH" altLang="th-TH" b="1">
                <a:solidFill>
                  <a:schemeClr val="bg1"/>
                </a:solidFill>
                <a:latin typeface="Times New Roman" pitchFamily="18" charset="0"/>
              </a:rPr>
              <a:t>ดี มีสันติสุข</a:t>
            </a:r>
            <a:endParaRPr lang="th-TH" altLang="th-TH"/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228600" y="5940425"/>
            <a:ext cx="754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>
              <a:buSzPct val="50000"/>
              <a:buFont typeface="Wingdings" pitchFamily="2" charset="2"/>
              <a:buChar char="n"/>
            </a:pPr>
            <a:r>
              <a:rPr lang="th-TH" altLang="th-TH" sz="4000" b="1">
                <a:latin typeface="Times New Roman" pitchFamily="18" charset="0"/>
              </a:rPr>
              <a:t>  </a:t>
            </a:r>
            <a:r>
              <a:rPr lang="th-TH" altLang="th-TH" sz="3600" b="1">
                <a:latin typeface="DSN KaMon" pitchFamily="2" charset="-34"/>
                <a:cs typeface="DSN KaMon" pitchFamily="2" charset="-34"/>
              </a:rPr>
              <a:t>สมาชิกดำรงตนอยู่ในสังคมได้ตามสมควร</a:t>
            </a:r>
          </a:p>
        </p:txBody>
      </p:sp>
    </p:spTree>
    <p:extLst>
      <p:ext uri="{BB962C8B-B14F-4D97-AF65-F5344CB8AC3E}">
        <p14:creationId xmlns:p14="http://schemas.microsoft.com/office/powerpoint/2010/main" val="290275371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74441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0066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rtlCol="0"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38100" h="114300" prst="artDeco"/>
              <a:bevelB w="82550" h="1143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defRPr/>
            </a:pPr>
            <a:r>
              <a:rPr lang="th-TH" sz="6600" dirty="0">
                <a:latin typeface="BooK_R-luX [2006]" pitchFamily="2" charset="0"/>
                <a:cs typeface="BooK_R-luX [2006]" pitchFamily="2" charset="0"/>
              </a:rPr>
              <a:t>โครงสร้างสหกรณ์และการบริหารจัดการ</a:t>
            </a:r>
            <a:endParaRPr lang="th-TH" sz="6600" dirty="0">
              <a:latin typeface="BooK_R-luX [2006]" pitchFamily="2" charset="0"/>
              <a:cs typeface="BooK_R-luX [2006]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3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то, автор Soloveika на Яндекс.Фотках การศึกษาปฐมวัย, ศิลปะอิสลาม, ก่อนวัยเรียน, เด็ก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24200"/>
            <a:ext cx="3581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Cartoon house,villa,family,cartoon vector,house vector สัญลักษณ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0903"/>
            <a:ext cx="4427984" cy="565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94684" y="332656"/>
            <a:ext cx="3581400" cy="96396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EA3B18"/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lnSpc>
                <a:spcPct val="60000"/>
              </a:lnSpc>
              <a:buFontTx/>
              <a:buNone/>
              <a:defRPr/>
            </a:pPr>
            <a:endParaRPr lang="th-TH" sz="1800" dirty="0">
              <a:solidFill>
                <a:srgbClr val="C00000"/>
              </a:solidFill>
              <a:latin typeface="LilyUPC" pitchFamily="34" charset="-34"/>
              <a:cs typeface="LilyUPC" pitchFamily="34" charset="-34"/>
            </a:endParaRPr>
          </a:p>
          <a:p>
            <a:pPr algn="ctr">
              <a:lnSpc>
                <a:spcPct val="60000"/>
              </a:lnSpc>
              <a:buFontTx/>
              <a:buNone/>
              <a:defRPr/>
            </a:pPr>
            <a:r>
              <a:rPr lang="th-TH" sz="2800" b="0" dirty="0" smtClean="0">
                <a:solidFill>
                  <a:schemeClr val="tx2"/>
                </a:solidFill>
                <a:latin typeface="DSN AnuRak" pitchFamily="2" charset="-34"/>
                <a:cs typeface="DSN AnuRak" pitchFamily="2" charset="-34"/>
              </a:rPr>
              <a:t>เข้าใจสหกรณ์ตัวเอง</a:t>
            </a:r>
          </a:p>
          <a:p>
            <a:pPr algn="ctr">
              <a:lnSpc>
                <a:spcPct val="60000"/>
              </a:lnSpc>
              <a:buFont typeface="Wingdings" pitchFamily="2" charset="2"/>
              <a:buChar char="q"/>
              <a:defRPr/>
            </a:pPr>
            <a:r>
              <a:rPr lang="th-TH" sz="2800" b="0" dirty="0" smtClean="0">
                <a:solidFill>
                  <a:schemeClr val="tx2"/>
                </a:solidFill>
                <a:latin typeface="DSN AnuRak" pitchFamily="2" charset="-34"/>
                <a:cs typeface="DSN AnuRak" pitchFamily="2" charset="-34"/>
              </a:rPr>
              <a:t>จุดแข็ง </a:t>
            </a:r>
          </a:p>
          <a:p>
            <a:pPr algn="ctr">
              <a:lnSpc>
                <a:spcPct val="60000"/>
              </a:lnSpc>
              <a:buFont typeface="Wingdings" pitchFamily="2" charset="2"/>
              <a:buChar char="q"/>
              <a:defRPr/>
            </a:pPr>
            <a:r>
              <a:rPr lang="th-TH" sz="2800" b="0" dirty="0" smtClean="0">
                <a:solidFill>
                  <a:schemeClr val="tx2"/>
                </a:solidFill>
                <a:latin typeface="DSN AnuRak" pitchFamily="2" charset="-34"/>
                <a:cs typeface="DSN AnuRak" pitchFamily="2" charset="-34"/>
              </a:rPr>
              <a:t>จุดอ่อน</a:t>
            </a:r>
            <a:endParaRPr lang="th-TH" sz="2800" b="0" dirty="0">
              <a:solidFill>
                <a:schemeClr val="tx2"/>
              </a:solidFill>
              <a:latin typeface="DSN AnuRak" pitchFamily="2" charset="-34"/>
              <a:cs typeface="DSN AnuRak" pitchFamily="2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 bwMode="auto">
          <a:xfrm>
            <a:off x="4716016" y="1463676"/>
            <a:ext cx="3600400" cy="1317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A3B18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lnSpc>
                <a:spcPct val="60000"/>
              </a:lnSpc>
              <a:buFontTx/>
              <a:buNone/>
              <a:defRPr/>
            </a:pPr>
            <a:endParaRPr lang="th-TH" sz="1800" kern="0" dirty="0">
              <a:solidFill>
                <a:srgbClr val="C00000"/>
              </a:solidFill>
              <a:latin typeface="LilyUPC" pitchFamily="34" charset="-34"/>
              <a:cs typeface="LilyUPC" pitchFamily="34" charset="-34"/>
            </a:endParaRPr>
          </a:p>
          <a:p>
            <a:pPr algn="ctr">
              <a:lnSpc>
                <a:spcPct val="60000"/>
              </a:lnSpc>
              <a:buFontTx/>
              <a:buNone/>
              <a:defRPr/>
            </a:pPr>
            <a:r>
              <a:rPr lang="th-TH" sz="2800" kern="0" dirty="0" smtClean="0">
                <a:solidFill>
                  <a:schemeClr val="tx2"/>
                </a:solidFill>
                <a:latin typeface="DSN KaMon" pitchFamily="2" charset="-34"/>
                <a:cs typeface="DSN KaMon" pitchFamily="2" charset="-34"/>
              </a:rPr>
              <a:t>เข้าใจสภาพแวดล้อมภายนอก</a:t>
            </a:r>
          </a:p>
          <a:p>
            <a:pPr algn="ctr">
              <a:lnSpc>
                <a:spcPct val="60000"/>
              </a:lnSpc>
              <a:buFont typeface="Wingdings" pitchFamily="2" charset="2"/>
              <a:buChar char="q"/>
              <a:defRPr/>
            </a:pPr>
            <a:r>
              <a:rPr lang="th-TH" sz="2800" kern="0" dirty="0" smtClean="0">
                <a:solidFill>
                  <a:schemeClr val="tx2"/>
                </a:solidFill>
                <a:latin typeface="DSN KaMon" pitchFamily="2" charset="-34"/>
                <a:cs typeface="DSN KaMon" pitchFamily="2" charset="-34"/>
              </a:rPr>
              <a:t>โอกาส</a:t>
            </a:r>
          </a:p>
          <a:p>
            <a:pPr algn="ctr">
              <a:lnSpc>
                <a:spcPct val="60000"/>
              </a:lnSpc>
              <a:buFont typeface="Wingdings" pitchFamily="2" charset="2"/>
              <a:buChar char="q"/>
              <a:defRPr/>
            </a:pPr>
            <a:r>
              <a:rPr lang="th-TH" sz="2800" kern="0" dirty="0" smtClean="0">
                <a:solidFill>
                  <a:schemeClr val="tx2"/>
                </a:solidFill>
                <a:latin typeface="DSN KaMon" pitchFamily="2" charset="-34"/>
                <a:cs typeface="DSN KaMon" pitchFamily="2" charset="-34"/>
              </a:rPr>
              <a:t>อุปสรรค</a:t>
            </a:r>
            <a:endParaRPr lang="th-TH" sz="2800" kern="0" dirty="0">
              <a:solidFill>
                <a:schemeClr val="tx2"/>
              </a:solidFill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611560" y="116632"/>
            <a:ext cx="3581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A3B1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60000"/>
              </a:lnSpc>
              <a:buFontTx/>
              <a:buNone/>
              <a:defRPr/>
            </a:pPr>
            <a:endParaRPr lang="th-TH" sz="1800" dirty="0" smtClean="0">
              <a:solidFill>
                <a:srgbClr val="C00000"/>
              </a:solidFill>
              <a:latin typeface="LilyUPC" pitchFamily="34" charset="-34"/>
              <a:cs typeface="LilyUPC" pitchFamily="34" charset="-34"/>
            </a:endParaRPr>
          </a:p>
          <a:p>
            <a:pPr algn="ctr">
              <a:lnSpc>
                <a:spcPct val="60000"/>
              </a:lnSpc>
              <a:buFontTx/>
              <a:buNone/>
              <a:defRPr/>
            </a:pPr>
            <a:r>
              <a:rPr lang="th-TH" sz="4400" dirty="0" smtClean="0">
                <a:solidFill>
                  <a:schemeClr val="tx2"/>
                </a:solidFill>
                <a:latin typeface="DSN KaMon" pitchFamily="2" charset="-34"/>
                <a:cs typeface="DSN KaMon" pitchFamily="2" charset="-34"/>
              </a:rPr>
              <a:t>พัฒนาสหกรณ์</a:t>
            </a:r>
            <a:endParaRPr lang="th-TH" sz="4400" dirty="0">
              <a:solidFill>
                <a:schemeClr val="tx2"/>
              </a:solidFill>
              <a:latin typeface="DSN KaMon" pitchFamily="2" charset="-34"/>
              <a:cs typeface="DSN KaMo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0862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74441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0066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38100" h="114300" prst="artDeco"/>
              <a:bevelB w="82550" h="1143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defRPr/>
            </a:pPr>
            <a:r>
              <a:rPr lang="th-TH" sz="6600" dirty="0">
                <a:latin typeface="BooK_R-luX [2006]" pitchFamily="2" charset="0"/>
                <a:cs typeface="BooK_R-luX [2006]" pitchFamily="2" charset="0"/>
              </a:rPr>
              <a:t>โครงสร้างทางการเงินและการ</a:t>
            </a:r>
            <a:r>
              <a:rPr lang="th-TH" sz="6600" dirty="0" smtClean="0">
                <a:latin typeface="BooK_R-luX [2006]" pitchFamily="2" charset="0"/>
                <a:cs typeface="BooK_R-luX [2006]" pitchFamily="2" charset="0"/>
              </a:rPr>
              <a:t>บริหารการเงินของ</a:t>
            </a:r>
            <a:r>
              <a:rPr lang="th-TH" sz="6600" dirty="0">
                <a:latin typeface="BooK_R-luX [2006]" pitchFamily="2" charset="0"/>
                <a:cs typeface="BooK_R-luX [2006]" pitchFamily="2" charset="0"/>
              </a:rPr>
              <a:t>สหกรณ์</a:t>
            </a:r>
          </a:p>
        </p:txBody>
      </p:sp>
    </p:spTree>
    <p:extLst>
      <p:ext uri="{BB962C8B-B14F-4D97-AF65-F5344CB8AC3E}">
        <p14:creationId xmlns:p14="http://schemas.microsoft.com/office/powerpoint/2010/main" val="11132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980728"/>
            <a:ext cx="7848600" cy="28813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th-TH" altLang="th-TH" sz="8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  <a:latin typeface="Browallia New" pitchFamily="34" charset="-34"/>
              </a:rPr>
              <a:t>1.  การบริหารการเงิน </a:t>
            </a:r>
            <a:br>
              <a:rPr lang="th-TH" altLang="th-TH" sz="8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  <a:latin typeface="Browallia New" pitchFamily="34" charset="-34"/>
              </a:rPr>
            </a:br>
            <a:r>
              <a:rPr lang="th-TH" altLang="th-TH" sz="8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  <a:latin typeface="Browallia New" pitchFamily="34" charset="-34"/>
              </a:rPr>
              <a:t>หมายถึงอะไร</a:t>
            </a:r>
            <a:r>
              <a:rPr lang="en-US" altLang="th-TH" sz="8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  <a:latin typeface="Browallia New" pitchFamily="34" charset="-34"/>
              </a:rPr>
              <a:t>?</a:t>
            </a:r>
            <a:endParaRPr lang="th-TH" altLang="th-TH" sz="80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chemeClr val="bg1">
                    <a:lumMod val="50000"/>
                    <a:alpha val="65000"/>
                  </a:schemeClr>
                </a:outerShdw>
              </a:effectLst>
              <a:latin typeface="Browallia New" pitchFamily="34" charset="-34"/>
            </a:endParaRPr>
          </a:p>
        </p:txBody>
      </p:sp>
      <p:pic>
        <p:nvPicPr>
          <p:cNvPr id="3075" name="Picture 4" descr="wha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31" y="3624061"/>
            <a:ext cx="2674590" cy="326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</p:spPr>
        <p:txBody>
          <a:bodyPr/>
          <a:lstStyle/>
          <a:p>
            <a:fld id="{CCABB6E3-EB99-4EBF-B683-B314FCA809C1}" type="slidenum">
              <a:rPr lang="th-TH" smtClean="0"/>
              <a:pPr/>
              <a:t>42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82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274638"/>
            <a:ext cx="82296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CC"/>
              </a:contourClr>
            </a:sp3d>
          </a:bodyPr>
          <a:lstStyle/>
          <a:p>
            <a:pPr algn="l"/>
            <a:r>
              <a:rPr lang="th-TH" altLang="th-TH" sz="600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chemeClr val="bg1">
                      <a:lumMod val="65000"/>
                      <a:alpha val="38000"/>
                    </a:schemeClr>
                  </a:outerShdw>
                </a:effectLst>
              </a:rPr>
              <a:t>  ...หมายถึง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7021" y="1711349"/>
            <a:ext cx="7221363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h-TH" sz="4000" dirty="0" smtClean="0">
                <a:solidFill>
                  <a:srgbClr val="0000CC"/>
                </a:solidFill>
              </a:rPr>
              <a:t>   “การจัดหาเงินทุน และการนำเงินทุนไปใช้</a:t>
            </a:r>
            <a:br>
              <a:rPr lang="th-TH" sz="4000" dirty="0" smtClean="0">
                <a:solidFill>
                  <a:srgbClr val="0000CC"/>
                </a:solidFill>
              </a:rPr>
            </a:br>
            <a:r>
              <a:rPr lang="th-TH" sz="4000" dirty="0" smtClean="0">
                <a:solidFill>
                  <a:srgbClr val="0000CC"/>
                </a:solidFill>
              </a:rPr>
              <a:t>ในการดำเนินงานได้อย่างมี</a:t>
            </a:r>
            <a:r>
              <a:rPr lang="th-TH" sz="4000" u="sng" dirty="0" smtClean="0">
                <a:solidFill>
                  <a:srgbClr val="0000CC"/>
                </a:solidFill>
              </a:rPr>
              <a:t>ประสิทธิภาพ</a:t>
            </a:r>
            <a:r>
              <a:rPr lang="th-TH" sz="4000" dirty="0" smtClean="0">
                <a:solidFill>
                  <a:srgbClr val="0000CC"/>
                </a:solidFill>
              </a:rPr>
              <a:t> </a:t>
            </a:r>
            <a:br>
              <a:rPr lang="th-TH" sz="4000" dirty="0" smtClean="0">
                <a:solidFill>
                  <a:srgbClr val="0000CC"/>
                </a:solidFill>
              </a:rPr>
            </a:br>
            <a:r>
              <a:rPr lang="th-TH" sz="4000" dirty="0" smtClean="0">
                <a:solidFill>
                  <a:srgbClr val="0000CC"/>
                </a:solidFill>
              </a:rPr>
              <a:t>เพื่อให้บรรลุตาม</a:t>
            </a:r>
            <a:r>
              <a:rPr lang="th-TH" sz="4000" u="sng" dirty="0" smtClean="0">
                <a:solidFill>
                  <a:srgbClr val="0000CC"/>
                </a:solidFill>
              </a:rPr>
              <a:t>วัตถุประสงค์ของสหกรณ์”</a:t>
            </a:r>
          </a:p>
          <a:p>
            <a:pPr eaLnBrk="1" hangingPunct="1">
              <a:buFontTx/>
              <a:buNone/>
              <a:defRPr/>
            </a:pPr>
            <a:endParaRPr lang="th-TH" sz="1000" u="sng" dirty="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th-TH" sz="4000" dirty="0" smtClean="0">
                <a:solidFill>
                  <a:srgbClr val="0000CC"/>
                </a:solidFill>
              </a:rPr>
              <a:t>	วัตถุประสงค์ของสหกรณ์ คือ .......................</a:t>
            </a:r>
          </a:p>
          <a:p>
            <a:pPr eaLnBrk="1" hangingPunct="1">
              <a:buFontTx/>
              <a:buNone/>
              <a:defRPr/>
            </a:pPr>
            <a:endParaRPr lang="th-TH" sz="1000" dirty="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th-TH" sz="4000" dirty="0" smtClean="0">
                <a:solidFill>
                  <a:srgbClr val="0000CC"/>
                </a:solidFill>
              </a:rPr>
              <a:t>	วัตถุประสงค์ของธุรกิจเอกชน คือ ...............</a:t>
            </a:r>
          </a:p>
          <a:p>
            <a:pPr eaLnBrk="1" hangingPunct="1">
              <a:buFontTx/>
              <a:buNone/>
              <a:defRPr/>
            </a:pPr>
            <a:endParaRPr lang="th-TH" sz="4000" dirty="0" smtClean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</p:spPr>
        <p:txBody>
          <a:bodyPr/>
          <a:lstStyle/>
          <a:p>
            <a:fld id="{CCABB6E3-EB99-4EBF-B683-B314FCA809C1}" type="slidenum">
              <a:rPr lang="th-TH" smtClean="0"/>
              <a:pPr/>
              <a:t>43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894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CC"/>
              </a:contourClr>
            </a:sp3d>
          </a:bodyPr>
          <a:lstStyle/>
          <a:p>
            <a:r>
              <a:rPr lang="th-TH" altLang="th-TH" sz="600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chemeClr val="bg1">
                      <a:lumMod val="65000"/>
                      <a:alpha val="38000"/>
                    </a:schemeClr>
                  </a:outerShdw>
                </a:effectLst>
              </a:rPr>
              <a:t>ประสิทธิภาพการจัดหาเงินทุน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28775"/>
            <a:ext cx="7345362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h-TH" dirty="0" smtClean="0"/>
              <a:t>		</a:t>
            </a:r>
          </a:p>
          <a:p>
            <a:pPr eaLnBrk="1" hangingPunct="1">
              <a:buFontTx/>
              <a:buNone/>
              <a:defRPr/>
            </a:pPr>
            <a:r>
              <a:rPr lang="th-TH" sz="4400" dirty="0" smtClean="0"/>
              <a:t>		</a:t>
            </a:r>
            <a:r>
              <a:rPr lang="th-TH" sz="4400" dirty="0" smtClean="0">
                <a:solidFill>
                  <a:srgbClr val="0000CC"/>
                </a:solidFill>
              </a:rPr>
              <a:t>หมายถึง  การมีเงินทุนของตัวเอง</a:t>
            </a:r>
            <a:br>
              <a:rPr lang="th-TH" sz="4400" dirty="0" smtClean="0">
                <a:solidFill>
                  <a:srgbClr val="0000CC"/>
                </a:solidFill>
              </a:rPr>
            </a:br>
            <a:r>
              <a:rPr lang="th-TH" sz="4400" dirty="0" smtClean="0">
                <a:solidFill>
                  <a:srgbClr val="0000CC"/>
                </a:solidFill>
              </a:rPr>
              <a:t>ในจำนวนที่เพียงพอ </a:t>
            </a:r>
            <a:r>
              <a:rPr lang="th-TH" sz="4400" u="sng" dirty="0" smtClean="0">
                <a:solidFill>
                  <a:srgbClr val="0000CC"/>
                </a:solidFill>
              </a:rPr>
              <a:t>ทุนดำเนินงานมีต้นทุนต่ำ</a:t>
            </a:r>
            <a:r>
              <a:rPr lang="th-TH" sz="4400" dirty="0" smtClean="0">
                <a:solidFill>
                  <a:srgbClr val="0000CC"/>
                </a:solidFill>
              </a:rPr>
              <a:t> ทั้งต้นทุนทางการเงิน และต้นทุนบริหาร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</p:spPr>
        <p:txBody>
          <a:bodyPr/>
          <a:lstStyle/>
          <a:p>
            <a:fld id="{CCABB6E3-EB99-4EBF-B683-B314FCA809C1}" type="slidenum">
              <a:rPr lang="th-TH" smtClean="0"/>
              <a:pPr/>
              <a:t>44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13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1638"/>
            <a:ext cx="82296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CC"/>
              </a:contourClr>
            </a:sp3d>
          </a:bodyPr>
          <a:lstStyle/>
          <a:p>
            <a:r>
              <a:rPr lang="th-TH" altLang="th-TH" sz="600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chemeClr val="bg1">
                      <a:lumMod val="65000"/>
                      <a:alpha val="38000"/>
                    </a:schemeClr>
                  </a:outerShdw>
                </a:effectLst>
              </a:rPr>
              <a:t>ประสิทธิภาพการใช้เงินทุน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783357"/>
            <a:ext cx="6624736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th-TH" sz="3600" dirty="0" smtClean="0"/>
              <a:t>		</a:t>
            </a:r>
          </a:p>
          <a:p>
            <a:pPr eaLnBrk="1" hangingPunct="1">
              <a:buFontTx/>
              <a:buNone/>
              <a:defRPr/>
            </a:pPr>
            <a:r>
              <a:rPr lang="th-TH" sz="4800" dirty="0" smtClean="0">
                <a:solidFill>
                  <a:srgbClr val="0000CC"/>
                </a:solidFill>
              </a:rPr>
              <a:t>		  หมายถึง  การใช้เงินทุนเพื่อสร้าง</a:t>
            </a:r>
            <a:r>
              <a:rPr lang="th-TH" sz="4800" u="sng" dirty="0" smtClean="0">
                <a:solidFill>
                  <a:srgbClr val="0000CC"/>
                </a:solidFill>
              </a:rPr>
              <a:t>รายได้ให้เหมาะสม</a:t>
            </a:r>
            <a:r>
              <a:rPr lang="th-TH" sz="4800" dirty="0" smtClean="0">
                <a:solidFill>
                  <a:srgbClr val="0000CC"/>
                </a:solidFill>
              </a:rPr>
              <a:t> ควบคู่กันกับการมี</a:t>
            </a:r>
            <a:r>
              <a:rPr lang="th-TH" sz="4800" u="sng" dirty="0" smtClean="0">
                <a:solidFill>
                  <a:srgbClr val="0000CC"/>
                </a:solidFill>
              </a:rPr>
              <a:t>สภาพคล่องที่ดี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</p:spPr>
        <p:txBody>
          <a:bodyPr/>
          <a:lstStyle/>
          <a:p>
            <a:fld id="{CCABB6E3-EB99-4EBF-B683-B314FCA809C1}" type="slidenum">
              <a:rPr lang="th-TH" smtClean="0"/>
              <a:pPr/>
              <a:t>45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16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839"/>
            <a:ext cx="9143999" cy="858837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CC"/>
              </a:contourClr>
            </a:sp3d>
          </a:bodyPr>
          <a:lstStyle/>
          <a:p>
            <a:r>
              <a:rPr lang="th-TH" altLang="th-TH" sz="600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chemeClr val="bg1">
                      <a:lumMod val="65000"/>
                      <a:alpha val="38000"/>
                    </a:schemeClr>
                  </a:outerShdw>
                </a:effectLst>
              </a:rPr>
              <a:t>การบริหารการเงิน</a:t>
            </a:r>
            <a:endParaRPr lang="en-US" altLang="th-TH" sz="6000" dirty="0">
              <a:ln w="11430"/>
              <a:solidFill>
                <a:srgbClr val="0000CC"/>
              </a:solidFill>
              <a:effectLst>
                <a:outerShdw blurRad="50800" dist="39000" dir="5460000" algn="tl">
                  <a:schemeClr val="bg1">
                    <a:lumMod val="65000"/>
                    <a:alpha val="38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7429" y="980728"/>
            <a:ext cx="83710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thaiDist" eaLnBrk="1" hangingPunct="1">
              <a:spcBef>
                <a:spcPts val="600"/>
              </a:spcBef>
            </a:pPr>
            <a:r>
              <a:rPr lang="th-TH" altLang="th-TH" sz="4400" b="1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chemeClr val="bg1">
                      <a:lumMod val="75000"/>
                      <a:alpha val="65000"/>
                    </a:schemeClr>
                  </a:outerShdw>
                </a:effectLst>
                <a:latin typeface="Browallia New" pitchFamily="34" charset="-34"/>
                <a:cs typeface="Browallia New" pitchFamily="34" charset="-34"/>
              </a:rPr>
              <a:t>พัฒนาการของการบริหารการเงิน 1.0 – </a:t>
            </a:r>
            <a:r>
              <a:rPr lang="th-TH" altLang="th-TH" sz="4400" b="1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chemeClr val="bg1">
                      <a:lumMod val="75000"/>
                      <a:alpha val="65000"/>
                    </a:schemeClr>
                  </a:outerShdw>
                </a:effectLst>
                <a:latin typeface="Browallia New" pitchFamily="34" charset="-34"/>
                <a:cs typeface="Browallia New" pitchFamily="34" charset="-34"/>
              </a:rPr>
              <a:t>4.0</a:t>
            </a:r>
            <a:endParaRPr lang="th-TH" altLang="th-TH" sz="4400" b="1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chemeClr val="bg1">
                    <a:lumMod val="75000"/>
                    <a:alpha val="65000"/>
                  </a:scheme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158677"/>
              </p:ext>
            </p:extLst>
          </p:nvPr>
        </p:nvGraphicFramePr>
        <p:xfrm>
          <a:off x="129806" y="1883717"/>
          <a:ext cx="8784976" cy="81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802"/>
                <a:gridCol w="3478686"/>
                <a:gridCol w="360040"/>
                <a:gridCol w="4032448"/>
              </a:tblGrid>
              <a:tr h="288032">
                <a:tc>
                  <a:txBody>
                    <a:bodyPr/>
                    <a:lstStyle/>
                    <a:p>
                      <a:pPr algn="ctr"/>
                      <a:endParaRPr lang="th-TH" sz="44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ทรัพย์สิน</a:t>
                      </a:r>
                      <a:endParaRPr lang="th-TH" sz="4400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=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หนี้สิน</a:t>
                      </a:r>
                      <a:r>
                        <a:rPr lang="th-TH" sz="4400" b="1" baseline="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+ ทุน</a:t>
                      </a:r>
                      <a:endParaRPr lang="th-TH" sz="4400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</p:spPr>
        <p:txBody>
          <a:bodyPr/>
          <a:lstStyle/>
          <a:p>
            <a:fld id="{CCABB6E3-EB99-4EBF-B683-B314FCA809C1}" type="slidenum">
              <a:rPr lang="th-TH" smtClean="0"/>
              <a:pPr/>
              <a:t>46</a:t>
            </a:fld>
            <a:endParaRPr lang="th-TH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787041"/>
              </p:ext>
            </p:extLst>
          </p:nvPr>
        </p:nvGraphicFramePr>
        <p:xfrm>
          <a:off x="129806" y="2807405"/>
          <a:ext cx="8784976" cy="303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802"/>
                <a:gridCol w="3478686"/>
                <a:gridCol w="360040"/>
                <a:gridCol w="4032448"/>
              </a:tblGrid>
              <a:tr h="4164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60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1.0</a:t>
                      </a:r>
                      <a:endParaRPr lang="th-TH" sz="60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altLang="th-TH" sz="36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เงินให้สมาชิกกู้ +</a:t>
                      </a:r>
                    </a:p>
                    <a:p>
                      <a:pPr algn="ctr"/>
                      <a:r>
                        <a:rPr lang="th-TH" altLang="th-TH" sz="36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เงินสด + ธนาคาร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=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altLang="th-TH" sz="36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ทุนเรือนหุ้น + ทุนสำรอง </a:t>
                      </a:r>
                    </a:p>
                    <a:p>
                      <a:pPr algn="ctr"/>
                      <a:r>
                        <a:rPr lang="th-TH" altLang="th-TH" sz="36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(ทุนของสหกรณ์)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9E9FF"/>
                    </a:solidFill>
                  </a:tcPr>
                </a:tc>
              </a:tr>
              <a:tr h="1540555">
                <a:tc gridSpan="4">
                  <a:txBody>
                    <a:bodyPr/>
                    <a:lstStyle/>
                    <a:p>
                      <a:pPr marL="357188" indent="723900" algn="l"/>
                      <a:r>
                        <a:rPr lang="th-TH" altLang="th-TH" sz="3600" b="1" dirty="0" smtClean="0">
                          <a:solidFill>
                            <a:srgbClr val="6600CC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ระยะเริ่มแรกแหล่งเงินทุนจะมาจากทุนเรือนหุ้นและ</a:t>
                      </a:r>
                      <a:br>
                        <a:rPr lang="th-TH" altLang="th-TH" sz="3600" b="1" dirty="0" smtClean="0">
                          <a:solidFill>
                            <a:srgbClr val="6600CC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</a:br>
                      <a:r>
                        <a:rPr lang="th-TH" altLang="th-TH" sz="3600" b="1" dirty="0" smtClean="0">
                          <a:solidFill>
                            <a:srgbClr val="6600CC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ทุนสำรองแล้วนำไปให้สมาชิกกู้ (มีคิวเงินกู้) กับฝากธนาคาร/ชสอ.</a:t>
                      </a:r>
                      <a:endParaRPr lang="th-TH" sz="3200" b="1" dirty="0">
                        <a:solidFill>
                          <a:srgbClr val="6600CC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892175" algn="l"/>
                      <a:endParaRPr lang="th-TH" sz="32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6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6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03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839"/>
            <a:ext cx="9143999" cy="858837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CC"/>
              </a:contourClr>
            </a:sp3d>
          </a:bodyPr>
          <a:lstStyle/>
          <a:p>
            <a:r>
              <a:rPr lang="th-TH" altLang="th-TH" sz="600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chemeClr val="bg1">
                      <a:lumMod val="65000"/>
                      <a:alpha val="38000"/>
                    </a:schemeClr>
                  </a:outerShdw>
                </a:effectLst>
              </a:rPr>
              <a:t>การบริหาร</a:t>
            </a:r>
            <a:r>
              <a:rPr lang="th-TH" altLang="th-TH" sz="600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chemeClr val="bg1">
                      <a:lumMod val="65000"/>
                      <a:alpha val="38000"/>
                    </a:schemeClr>
                  </a:outerShdw>
                </a:effectLst>
              </a:rPr>
              <a:t>การเงิน </a:t>
            </a:r>
            <a:r>
              <a:rPr lang="th-TH" altLang="th-TH" sz="200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chemeClr val="bg1">
                      <a:lumMod val="65000"/>
                      <a:alpha val="38000"/>
                    </a:schemeClr>
                  </a:outerShdw>
                </a:effectLst>
              </a:rPr>
              <a:t>(ต่อ)</a:t>
            </a:r>
            <a:endParaRPr lang="en-US" altLang="th-TH" sz="6000" dirty="0">
              <a:ln w="11430"/>
              <a:solidFill>
                <a:srgbClr val="0000CC"/>
              </a:solidFill>
              <a:effectLst>
                <a:outerShdw blurRad="50800" dist="39000" dir="5460000" algn="tl">
                  <a:schemeClr val="bg1">
                    <a:lumMod val="65000"/>
                    <a:alpha val="38000"/>
                  </a:scheme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120956"/>
              </p:ext>
            </p:extLst>
          </p:nvPr>
        </p:nvGraphicFramePr>
        <p:xfrm>
          <a:off x="129806" y="1883717"/>
          <a:ext cx="8784976" cy="81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802"/>
                <a:gridCol w="3478686"/>
                <a:gridCol w="360040"/>
                <a:gridCol w="4032448"/>
              </a:tblGrid>
              <a:tr h="288032">
                <a:tc>
                  <a:txBody>
                    <a:bodyPr/>
                    <a:lstStyle/>
                    <a:p>
                      <a:pPr algn="ctr"/>
                      <a:endParaRPr lang="th-TH" sz="44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ทรัพย์สิน</a:t>
                      </a:r>
                      <a:endParaRPr lang="th-TH" sz="4400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=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หนี้สิน</a:t>
                      </a:r>
                      <a:r>
                        <a:rPr lang="th-TH" sz="4400" b="1" baseline="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+ ทุน</a:t>
                      </a:r>
                      <a:endParaRPr lang="th-TH" sz="4400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7429" y="980728"/>
            <a:ext cx="83710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thaiDist" eaLnBrk="1" hangingPunct="1">
              <a:spcBef>
                <a:spcPts val="600"/>
              </a:spcBef>
            </a:pPr>
            <a:r>
              <a:rPr lang="th-TH" altLang="th-TH" sz="4400" b="1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chemeClr val="bg1">
                      <a:lumMod val="75000"/>
                      <a:alpha val="65000"/>
                    </a:schemeClr>
                  </a:outerShdw>
                </a:effectLst>
                <a:latin typeface="Browallia New" pitchFamily="34" charset="-34"/>
                <a:cs typeface="Browallia New" pitchFamily="34" charset="-34"/>
              </a:rPr>
              <a:t>พัฒนาการของการบริหารการเงิน 1.0 – </a:t>
            </a:r>
            <a:r>
              <a:rPr lang="th-TH" altLang="th-TH" sz="4400" b="1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chemeClr val="bg1">
                      <a:lumMod val="75000"/>
                      <a:alpha val="65000"/>
                    </a:schemeClr>
                  </a:outerShdw>
                </a:effectLst>
                <a:latin typeface="Browallia New" pitchFamily="34" charset="-34"/>
                <a:cs typeface="Browallia New" pitchFamily="34" charset="-34"/>
              </a:rPr>
              <a:t>4.0 </a:t>
            </a:r>
            <a:r>
              <a:rPr lang="th-TH" altLang="th-TH" sz="1800" b="1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chemeClr val="bg1">
                      <a:lumMod val="75000"/>
                      <a:alpha val="65000"/>
                    </a:schemeClr>
                  </a:outerShdw>
                </a:effectLst>
                <a:latin typeface="Browallia New" pitchFamily="34" charset="-34"/>
                <a:cs typeface="Browallia New" pitchFamily="34" charset="-34"/>
              </a:rPr>
              <a:t>(ต่อ)</a:t>
            </a:r>
            <a:endParaRPr lang="th-TH" altLang="th-TH" sz="4400" b="1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chemeClr val="bg1">
                    <a:lumMod val="75000"/>
                    <a:alpha val="65000"/>
                  </a:scheme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</p:spPr>
        <p:txBody>
          <a:bodyPr/>
          <a:lstStyle/>
          <a:p>
            <a:fld id="{CCABB6E3-EB99-4EBF-B683-B314FCA809C1}" type="slidenum">
              <a:rPr lang="th-TH" smtClean="0"/>
              <a:pPr/>
              <a:t>47</a:t>
            </a:fld>
            <a:endParaRPr lang="th-TH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69658"/>
              </p:ext>
            </p:extLst>
          </p:nvPr>
        </p:nvGraphicFramePr>
        <p:xfrm>
          <a:off x="129806" y="2807405"/>
          <a:ext cx="8784976" cy="2781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802"/>
                <a:gridCol w="3478686"/>
                <a:gridCol w="360040"/>
                <a:gridCol w="4032448"/>
              </a:tblGrid>
              <a:tr h="4164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60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2.0</a:t>
                      </a:r>
                      <a:endParaRPr lang="th-TH" sz="60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altLang="th-TH" sz="36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เงินให้สมาชิกกู้ + </a:t>
                      </a:r>
                      <a:br>
                        <a:rPr lang="th-TH" altLang="th-TH" sz="36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</a:br>
                      <a:r>
                        <a:rPr lang="th-TH" altLang="th-TH" sz="36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เงินสด + ธนาคาร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=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altLang="th-TH" sz="36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เงินกู้ยืม + ทุนของสหกรณ์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9E9FF"/>
                    </a:solidFill>
                  </a:tcPr>
                </a:tc>
              </a:tr>
              <a:tr h="1540555">
                <a:tc gridSpan="4">
                  <a:txBody>
                    <a:bodyPr/>
                    <a:lstStyle/>
                    <a:p>
                      <a:pPr marL="357188" indent="723900" algn="l"/>
                      <a:r>
                        <a:rPr lang="th-TH" altLang="th-TH" sz="3600" b="1" dirty="0" smtClean="0">
                          <a:solidFill>
                            <a:srgbClr val="6600CC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ระยะต่อมา สหกรณ์กล้าที่จะกู้ยืมเงินจากแหล่งต่างๆ เพื่อนำมาให้สมาชิกกู้เงินได้หลายประเภทเพิ่มขึ้น</a:t>
                      </a:r>
                      <a:endParaRPr lang="th-TH" sz="3200" b="1" dirty="0">
                        <a:solidFill>
                          <a:srgbClr val="6600CC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892175" algn="l"/>
                      <a:endParaRPr lang="th-TH" sz="32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6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6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00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839"/>
            <a:ext cx="9143999" cy="858837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CC"/>
              </a:contourClr>
            </a:sp3d>
          </a:bodyPr>
          <a:lstStyle/>
          <a:p>
            <a:r>
              <a:rPr lang="th-TH" altLang="th-TH" sz="600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chemeClr val="bg1">
                      <a:lumMod val="65000"/>
                      <a:alpha val="38000"/>
                    </a:schemeClr>
                  </a:outerShdw>
                </a:effectLst>
              </a:rPr>
              <a:t>การบริหาร</a:t>
            </a:r>
            <a:r>
              <a:rPr lang="th-TH" altLang="th-TH" sz="600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chemeClr val="bg1">
                      <a:lumMod val="65000"/>
                      <a:alpha val="38000"/>
                    </a:schemeClr>
                  </a:outerShdw>
                </a:effectLst>
              </a:rPr>
              <a:t>การเงิน </a:t>
            </a:r>
            <a:r>
              <a:rPr lang="th-TH" altLang="th-TH" sz="200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chemeClr val="bg1">
                      <a:lumMod val="65000"/>
                      <a:alpha val="38000"/>
                    </a:schemeClr>
                  </a:outerShdw>
                </a:effectLst>
              </a:rPr>
              <a:t>(ต่อ)</a:t>
            </a:r>
            <a:endParaRPr lang="en-US" altLang="th-TH" sz="6000" dirty="0">
              <a:ln w="11430"/>
              <a:solidFill>
                <a:srgbClr val="0000CC"/>
              </a:solidFill>
              <a:effectLst>
                <a:outerShdw blurRad="50800" dist="39000" dir="5460000" algn="tl">
                  <a:schemeClr val="bg1">
                    <a:lumMod val="65000"/>
                    <a:alpha val="38000"/>
                  </a:scheme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387534"/>
              </p:ext>
            </p:extLst>
          </p:nvPr>
        </p:nvGraphicFramePr>
        <p:xfrm>
          <a:off x="129806" y="1883715"/>
          <a:ext cx="8784976" cy="81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802"/>
                <a:gridCol w="3478686"/>
                <a:gridCol w="360040"/>
                <a:gridCol w="4032448"/>
              </a:tblGrid>
              <a:tr h="288034">
                <a:tc>
                  <a:txBody>
                    <a:bodyPr/>
                    <a:lstStyle/>
                    <a:p>
                      <a:pPr algn="ctr"/>
                      <a:endParaRPr lang="th-TH" sz="44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ทรัพย์สิน</a:t>
                      </a:r>
                      <a:endParaRPr lang="th-TH" sz="4400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=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หนี้สิน</a:t>
                      </a:r>
                      <a:r>
                        <a:rPr lang="th-TH" sz="4400" b="1" baseline="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+ ทุน</a:t>
                      </a:r>
                      <a:endParaRPr lang="th-TH" sz="4400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7429" y="980728"/>
            <a:ext cx="83710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thaiDist" eaLnBrk="1" hangingPunct="1">
              <a:spcBef>
                <a:spcPts val="600"/>
              </a:spcBef>
            </a:pPr>
            <a:r>
              <a:rPr lang="th-TH" altLang="th-TH" sz="4400" b="1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chemeClr val="bg1">
                      <a:lumMod val="75000"/>
                      <a:alpha val="65000"/>
                    </a:schemeClr>
                  </a:outerShdw>
                </a:effectLst>
                <a:latin typeface="Browallia New" pitchFamily="34" charset="-34"/>
                <a:cs typeface="Browallia New" pitchFamily="34" charset="-34"/>
              </a:rPr>
              <a:t>พัฒนาการของการบริหารการเงิน 1.0 – </a:t>
            </a:r>
            <a:r>
              <a:rPr lang="th-TH" altLang="th-TH" sz="4400" b="1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chemeClr val="bg1">
                      <a:lumMod val="75000"/>
                      <a:alpha val="65000"/>
                    </a:schemeClr>
                  </a:outerShdw>
                </a:effectLst>
                <a:latin typeface="Browallia New" pitchFamily="34" charset="-34"/>
                <a:cs typeface="Browallia New" pitchFamily="34" charset="-34"/>
              </a:rPr>
              <a:t>4.0 </a:t>
            </a:r>
            <a:r>
              <a:rPr lang="th-TH" altLang="th-TH" sz="1800" b="1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chemeClr val="bg1">
                      <a:lumMod val="75000"/>
                      <a:alpha val="65000"/>
                    </a:schemeClr>
                  </a:outerShdw>
                </a:effectLst>
                <a:latin typeface="Browallia New" pitchFamily="34" charset="-34"/>
                <a:cs typeface="Browallia New" pitchFamily="34" charset="-34"/>
              </a:rPr>
              <a:t>(ต่อ)</a:t>
            </a:r>
            <a:endParaRPr lang="th-TH" altLang="th-TH" sz="4400" b="1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chemeClr val="bg1">
                    <a:lumMod val="75000"/>
                    <a:alpha val="65000"/>
                  </a:scheme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</p:spPr>
        <p:txBody>
          <a:bodyPr/>
          <a:lstStyle/>
          <a:p>
            <a:fld id="{CCABB6E3-EB99-4EBF-B683-B314FCA809C1}" type="slidenum">
              <a:rPr lang="th-TH" smtClean="0"/>
              <a:pPr/>
              <a:t>48</a:t>
            </a:fld>
            <a:endParaRPr lang="th-TH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43892"/>
              </p:ext>
            </p:extLst>
          </p:nvPr>
        </p:nvGraphicFramePr>
        <p:xfrm>
          <a:off x="129806" y="2834913"/>
          <a:ext cx="8784976" cy="3330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802"/>
                <a:gridCol w="3478686"/>
                <a:gridCol w="360040"/>
                <a:gridCol w="4032448"/>
              </a:tblGrid>
              <a:tr h="11968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60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3.0</a:t>
                      </a:r>
                      <a:endParaRPr lang="th-TH" sz="60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altLang="th-TH" sz="32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เงินให้สมาชิกกู้ </a:t>
                      </a:r>
                      <a:r>
                        <a:rPr lang="en-US" altLang="th-TH" sz="32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+</a:t>
                      </a:r>
                      <a:r>
                        <a:rPr lang="th-TH" altLang="th-TH" sz="32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br>
                        <a:rPr lang="th-TH" altLang="th-TH" sz="32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</a:br>
                      <a:r>
                        <a:rPr lang="th-TH" altLang="th-TH" sz="32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เงินสด/ธนาคาร </a:t>
                      </a:r>
                      <a:r>
                        <a:rPr lang="en-US" altLang="th-TH" sz="32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+ </a:t>
                      </a:r>
                      <a:r>
                        <a:rPr lang="th-TH" altLang="th-TH" sz="32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สำนักงาน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=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altLang="th-TH" sz="32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เงินรับฝาก </a:t>
                      </a:r>
                      <a:r>
                        <a:rPr lang="en-US" altLang="th-TH" sz="32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+ </a:t>
                      </a:r>
                      <a:r>
                        <a:rPr lang="th-TH" altLang="th-TH" sz="32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เงินกู้ยืม + </a:t>
                      </a:r>
                      <a:br>
                        <a:rPr lang="th-TH" altLang="th-TH" sz="32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</a:br>
                      <a:r>
                        <a:rPr lang="th-TH" altLang="th-TH" sz="32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ทุนของสหกรณ์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9E9FF"/>
                    </a:solidFill>
                  </a:tcPr>
                </a:tc>
              </a:tr>
              <a:tr h="2133492">
                <a:tc gridSpan="4">
                  <a:txBody>
                    <a:bodyPr/>
                    <a:lstStyle/>
                    <a:p>
                      <a:pPr marL="357188" indent="723900" algn="l"/>
                      <a:r>
                        <a:rPr lang="th-TH" altLang="th-TH" sz="3600" b="1" dirty="0" smtClean="0">
                          <a:solidFill>
                            <a:srgbClr val="6600CC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ในระยะนี้สหกรณ์เริ่มรับฝากเงินจากสมาชิก</a:t>
                      </a:r>
                      <a:r>
                        <a:rPr lang="th-TH" altLang="th-TH" sz="3600" b="1" baseline="0" dirty="0" smtClean="0">
                          <a:solidFill>
                            <a:srgbClr val="6600CC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ทำให้มีทุนดำเนินงานเพิ่มมากขึ้น มีเงินให้สมาชิกกู้ครบทุกประเภท และอาจสร้างสำนักงานของสหกรณ์ขึ้น</a:t>
                      </a:r>
                      <a:endParaRPr lang="th-TH" sz="3200" b="1" dirty="0">
                        <a:solidFill>
                          <a:srgbClr val="6600CC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892175" algn="l"/>
                      <a:endParaRPr lang="th-TH" sz="32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6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6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12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839"/>
            <a:ext cx="9143999" cy="858837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CC"/>
              </a:contourClr>
            </a:sp3d>
          </a:bodyPr>
          <a:lstStyle/>
          <a:p>
            <a:r>
              <a:rPr lang="th-TH" altLang="th-TH" sz="600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chemeClr val="bg1">
                      <a:lumMod val="65000"/>
                      <a:alpha val="38000"/>
                    </a:schemeClr>
                  </a:outerShdw>
                </a:effectLst>
              </a:rPr>
              <a:t>การบริหาร</a:t>
            </a:r>
            <a:r>
              <a:rPr lang="th-TH" altLang="th-TH" sz="600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chemeClr val="bg1">
                      <a:lumMod val="65000"/>
                      <a:alpha val="38000"/>
                    </a:schemeClr>
                  </a:outerShdw>
                </a:effectLst>
              </a:rPr>
              <a:t>การเงิน </a:t>
            </a:r>
            <a:r>
              <a:rPr lang="th-TH" altLang="th-TH" sz="200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chemeClr val="bg1">
                      <a:lumMod val="65000"/>
                      <a:alpha val="38000"/>
                    </a:schemeClr>
                  </a:outerShdw>
                </a:effectLst>
              </a:rPr>
              <a:t>(ต่อ)</a:t>
            </a:r>
            <a:endParaRPr lang="en-US" altLang="th-TH" sz="6000" dirty="0">
              <a:ln w="11430"/>
              <a:solidFill>
                <a:srgbClr val="0000CC"/>
              </a:solidFill>
              <a:effectLst>
                <a:outerShdw blurRad="50800" dist="39000" dir="5460000" algn="tl">
                  <a:schemeClr val="bg1">
                    <a:lumMod val="65000"/>
                    <a:alpha val="38000"/>
                  </a:scheme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68048"/>
              </p:ext>
            </p:extLst>
          </p:nvPr>
        </p:nvGraphicFramePr>
        <p:xfrm>
          <a:off x="129806" y="1883719"/>
          <a:ext cx="8784976" cy="81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802"/>
                <a:gridCol w="3478686"/>
                <a:gridCol w="360040"/>
                <a:gridCol w="4032448"/>
              </a:tblGrid>
              <a:tr h="465161">
                <a:tc>
                  <a:txBody>
                    <a:bodyPr/>
                    <a:lstStyle/>
                    <a:p>
                      <a:pPr algn="ctr"/>
                      <a:endParaRPr lang="th-TH" sz="44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ทรัพย์สิน</a:t>
                      </a:r>
                      <a:endParaRPr lang="th-TH" sz="4400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=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หนี้สิน</a:t>
                      </a:r>
                      <a:r>
                        <a:rPr lang="th-TH" sz="4400" b="1" baseline="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+ ทุน</a:t>
                      </a:r>
                      <a:endParaRPr lang="th-TH" sz="4400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7429" y="980728"/>
            <a:ext cx="83710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thaiDist" eaLnBrk="1" hangingPunct="1">
              <a:spcBef>
                <a:spcPts val="600"/>
              </a:spcBef>
            </a:pPr>
            <a:r>
              <a:rPr lang="th-TH" altLang="th-TH" sz="4400" b="1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chemeClr val="bg1">
                      <a:lumMod val="75000"/>
                      <a:alpha val="65000"/>
                    </a:schemeClr>
                  </a:outerShdw>
                </a:effectLst>
                <a:latin typeface="Browallia New" pitchFamily="34" charset="-34"/>
                <a:cs typeface="Browallia New" pitchFamily="34" charset="-34"/>
              </a:rPr>
              <a:t>พัฒนาการของการบริหารการเงิน 1.0 – </a:t>
            </a:r>
            <a:r>
              <a:rPr lang="th-TH" altLang="th-TH" sz="4400" b="1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chemeClr val="bg1">
                      <a:lumMod val="75000"/>
                      <a:alpha val="65000"/>
                    </a:schemeClr>
                  </a:outerShdw>
                </a:effectLst>
                <a:latin typeface="Browallia New" pitchFamily="34" charset="-34"/>
                <a:cs typeface="Browallia New" pitchFamily="34" charset="-34"/>
              </a:rPr>
              <a:t>4.0 </a:t>
            </a:r>
            <a:r>
              <a:rPr lang="th-TH" altLang="th-TH" sz="1800" b="1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chemeClr val="bg1">
                      <a:lumMod val="75000"/>
                      <a:alpha val="65000"/>
                    </a:schemeClr>
                  </a:outerShdw>
                </a:effectLst>
                <a:latin typeface="Browallia New" pitchFamily="34" charset="-34"/>
                <a:cs typeface="Browallia New" pitchFamily="34" charset="-34"/>
              </a:rPr>
              <a:t>(ต่อ)</a:t>
            </a:r>
            <a:endParaRPr lang="th-TH" altLang="th-TH" sz="4400" b="1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chemeClr val="bg1">
                    <a:lumMod val="75000"/>
                    <a:alpha val="65000"/>
                  </a:scheme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</p:spPr>
        <p:txBody>
          <a:bodyPr/>
          <a:lstStyle/>
          <a:p>
            <a:fld id="{CCABB6E3-EB99-4EBF-B683-B314FCA809C1}" type="slidenum">
              <a:rPr lang="th-TH" smtClean="0"/>
              <a:pPr/>
              <a:t>49</a:t>
            </a:fld>
            <a:endParaRPr lang="th-TH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988192"/>
              </p:ext>
            </p:extLst>
          </p:nvPr>
        </p:nvGraphicFramePr>
        <p:xfrm>
          <a:off x="129806" y="2825078"/>
          <a:ext cx="8784976" cy="351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802"/>
                <a:gridCol w="3478686"/>
                <a:gridCol w="360040"/>
                <a:gridCol w="4032448"/>
              </a:tblGrid>
              <a:tr h="10498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60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Browallia New" pitchFamily="34" charset="-34"/>
                          <a:cs typeface="Browallia New" pitchFamily="34" charset="-34"/>
                        </a:rPr>
                        <a:t>4.0</a:t>
                      </a:r>
                      <a:endParaRPr lang="th-TH" sz="60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altLang="th-TH" sz="28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เงินให้สมาชิกกู้/สหกรณ์อื่นกู้ </a:t>
                      </a:r>
                      <a:r>
                        <a:rPr lang="en-US" altLang="th-TH" sz="28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+ </a:t>
                      </a:r>
                      <a:r>
                        <a:rPr lang="th-TH" altLang="th-TH" sz="28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เงินสด/ธนาคาร </a:t>
                      </a:r>
                      <a:r>
                        <a:rPr lang="en-US" altLang="th-TH" sz="28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+ </a:t>
                      </a:r>
                      <a:r>
                        <a:rPr lang="th-TH" altLang="th-TH" sz="28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/>
                      </a:r>
                      <a:br>
                        <a:rPr lang="th-TH" altLang="th-TH" sz="28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</a:br>
                      <a:r>
                        <a:rPr lang="th-TH" altLang="th-TH" sz="28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เงินลงทุน </a:t>
                      </a:r>
                      <a:r>
                        <a:rPr lang="en-US" altLang="th-TH" sz="28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+</a:t>
                      </a:r>
                      <a:r>
                        <a:rPr lang="th-TH" altLang="th-TH" sz="28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สำนักงาน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=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altLang="th-TH" sz="32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เงินรับฝาก </a:t>
                      </a:r>
                      <a:r>
                        <a:rPr lang="en-US" altLang="th-TH" sz="32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+ </a:t>
                      </a:r>
                      <a:r>
                        <a:rPr lang="th-TH" altLang="th-TH" sz="32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เงินกู้ยืม + </a:t>
                      </a:r>
                      <a:br>
                        <a:rPr lang="th-TH" altLang="th-TH" sz="32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</a:br>
                      <a:r>
                        <a:rPr lang="th-TH" altLang="th-TH" sz="32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ทุนของสหกรณ์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9E9FF"/>
                    </a:solidFill>
                  </a:tcPr>
                </a:tc>
              </a:tr>
              <a:tr h="1412010">
                <a:tc gridSpan="4">
                  <a:txBody>
                    <a:bodyPr/>
                    <a:lstStyle/>
                    <a:p>
                      <a:pPr marL="357188" indent="723900" algn="l">
                        <a:lnSpc>
                          <a:spcPct val="100000"/>
                        </a:lnSpc>
                      </a:pPr>
                      <a:r>
                        <a:rPr lang="th-TH" altLang="th-TH" sz="3200" b="1" dirty="0" smtClean="0">
                          <a:solidFill>
                            <a:srgbClr val="6600CC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ถือเป็นระยะที่สหกรณ์มีพัฒนาการทางการเงินมากที่สุด ลดการกู้ยืมจากภายนอก</a:t>
                      </a:r>
                      <a:r>
                        <a:rPr lang="th-TH" altLang="th-TH" sz="3200" b="1" baseline="0" dirty="0" smtClean="0">
                          <a:solidFill>
                            <a:srgbClr val="6600CC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มีเงินทุนภายในเพียงพอที่จะให้สมาชิกและสหกรณ์อื่นกู้ มีเงินลงทุนเพื่อสร้างรายได้และรักษาสภาพคล่องควบคู่กันไปด้วย</a:t>
                      </a:r>
                    </a:p>
                  </a:txBody>
                  <a:tcPr marL="0" marR="0" marT="72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892175" algn="l"/>
                      <a:endParaRPr lang="th-TH" sz="32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6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6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89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 descr="aball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210185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5" descr="aball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7725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6" descr="aball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49080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0" y="115888"/>
            <a:ext cx="8801100" cy="10160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6000" b="1" dirty="0">
                <a:latin typeface="DSN KaMon" pitchFamily="2" charset="-34"/>
                <a:cs typeface="DSN KaMon" pitchFamily="2" charset="-34"/>
              </a:rPr>
              <a:t>สถานการณ์ของสหกรณ์ในประเทศไทย</a:t>
            </a:r>
            <a:endParaRPr lang="th-TH" sz="6000" b="1" dirty="0">
              <a:cs typeface="+mn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83568" y="2028279"/>
            <a:ext cx="77048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จำนวนสหกรณ์   </a:t>
            </a:r>
            <a:r>
              <a:rPr lang="en-US" sz="4400" b="1" dirty="0" smtClean="0">
                <a:latin typeface="DSN KaMon" pitchFamily="2" charset="-34"/>
                <a:cs typeface="DSN KaMon" pitchFamily="2" charset="-34"/>
              </a:rPr>
              <a:t>6,092 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แห่ง</a:t>
            </a:r>
          </a:p>
          <a:p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   สหกรณ์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ออมทรัพย์  </a:t>
            </a:r>
            <a:r>
              <a:rPr lang="en-US" sz="4400" b="1" dirty="0" smtClean="0">
                <a:latin typeface="DSN KaMon" pitchFamily="2" charset="-34"/>
                <a:cs typeface="DSN KaMon" pitchFamily="2" charset="-34"/>
              </a:rPr>
              <a:t>1,364 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แห่ง</a:t>
            </a:r>
          </a:p>
          <a:p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สินทรัพย์ของสหกรณ์ออมทรัพย์  </a:t>
            </a:r>
            <a:r>
              <a:rPr lang="en-US" sz="4400" b="1" dirty="0" smtClean="0">
                <a:latin typeface="DSN KaMon" pitchFamily="2" charset="-34"/>
                <a:cs typeface="DSN KaMon" pitchFamily="2" charset="-34"/>
              </a:rPr>
              <a:t>3.7 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ล้านล้านบาท </a:t>
            </a:r>
          </a:p>
          <a:p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สมาชิกสหกรณ์  </a:t>
            </a:r>
            <a:r>
              <a:rPr lang="en-US" sz="4400" b="1" dirty="0" smtClean="0">
                <a:latin typeface="DSN KaMon" pitchFamily="2" charset="-34"/>
                <a:cs typeface="DSN KaMon" pitchFamily="2" charset="-34"/>
              </a:rPr>
              <a:t>11 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ล้านคน </a:t>
            </a:r>
          </a:p>
          <a:p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662220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h-TH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chemeClr val="bg1">
                      <a:lumMod val="75000"/>
                      <a:alpha val="65000"/>
                    </a:schemeClr>
                  </a:outerShdw>
                </a:effectLst>
                <a:ea typeface="+mn-ea"/>
              </a:rPr>
              <a:t>จุดอ่อน – จุดแข็งของ</a:t>
            </a:r>
            <a:br>
              <a:rPr lang="th-TH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chemeClr val="bg1">
                      <a:lumMod val="75000"/>
                      <a:alpha val="65000"/>
                    </a:schemeClr>
                  </a:outerShdw>
                </a:effectLst>
                <a:ea typeface="+mn-ea"/>
              </a:rPr>
            </a:br>
            <a:r>
              <a:rPr lang="th-TH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chemeClr val="bg1">
                      <a:lumMod val="75000"/>
                      <a:alpha val="65000"/>
                    </a:schemeClr>
                  </a:outerShdw>
                </a:effectLst>
                <a:ea typeface="+mn-ea"/>
              </a:rPr>
              <a:t>แหล่งเงินทุน และทางใช้เงินทุนในแต่ละตัว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633719"/>
              </p:ext>
            </p:extLst>
          </p:nvPr>
        </p:nvGraphicFramePr>
        <p:xfrm>
          <a:off x="457200" y="1826544"/>
          <a:ext cx="8229600" cy="439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/>
                <a:gridCol w="2664296"/>
                <a:gridCol w="3250704"/>
              </a:tblGrid>
              <a:tr h="666352">
                <a:tc>
                  <a:txBody>
                    <a:bodyPr/>
                    <a:lstStyle/>
                    <a:p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32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จุดอ่อน</a:t>
                      </a:r>
                      <a:r>
                        <a:rPr lang="th-TH" sz="32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r>
                        <a:rPr lang="th-TH" sz="2800" b="1" i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(ความเสี่ยง)</a:t>
                      </a:r>
                      <a:endParaRPr lang="th-TH" sz="3200" b="1" i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32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จุดแข็ง</a:t>
                      </a:r>
                      <a:endParaRPr lang="th-TH" sz="32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36000" marB="36000" anchor="ctr"/>
                </a:tc>
              </a:tr>
              <a:tr h="364126"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ทุนเรือนหุ้น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ต้นทุนสูง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99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เป็นทุนระยะยาว มีขั้นตอน</a:t>
                      </a:r>
                      <a:br>
                        <a:rPr lang="th-TH" sz="2400" b="1" dirty="0" smtClean="0">
                          <a:solidFill>
                            <a:srgbClr val="000099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</a:br>
                      <a:r>
                        <a:rPr lang="th-TH" sz="2400" b="1" dirty="0" smtClean="0">
                          <a:solidFill>
                            <a:srgbClr val="000099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การถอนคืนที่ชัดเจน</a:t>
                      </a:r>
                      <a:endParaRPr lang="th-TH" sz="2400" b="1" dirty="0">
                        <a:solidFill>
                          <a:srgbClr val="000099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36000" marB="36000"/>
                </a:tc>
              </a:tr>
              <a:tr h="364126"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ทุนสำรอง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99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ไม่มีต้นทุน</a:t>
                      </a:r>
                      <a:endParaRPr lang="th-TH" sz="2400" b="1" dirty="0">
                        <a:solidFill>
                          <a:srgbClr val="000099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36000" marB="36000"/>
                </a:tc>
              </a:tr>
              <a:tr h="364126"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เงินรับฝาก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ถอนคืนได้ตลอดเวลา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99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ต้นทุนต่ำ</a:t>
                      </a:r>
                      <a:endParaRPr lang="th-TH" sz="2400" b="1" dirty="0">
                        <a:solidFill>
                          <a:srgbClr val="000099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36000" marB="36000"/>
                </a:tc>
              </a:tr>
              <a:tr h="364126"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เงินกู้ยืม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ต้นทุนสูง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99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มีกำหนดการชำระคืนที่ชัดเจน</a:t>
                      </a:r>
                      <a:endParaRPr lang="th-TH" sz="2400" b="1" dirty="0">
                        <a:solidFill>
                          <a:srgbClr val="000099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36000" marB="36000"/>
                </a:tc>
              </a:tr>
              <a:tr h="364126"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เงินให้สมาชิกกู้</a:t>
                      </a:r>
                      <a:b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</a:br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/สหกรณ์อื่นกู้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NPL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99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ดอกเบี้ยขึ้น – ลงได้</a:t>
                      </a:r>
                      <a:endParaRPr lang="th-TH" sz="2400" b="1" dirty="0">
                        <a:solidFill>
                          <a:srgbClr val="000099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36000" marB="36000"/>
                </a:tc>
              </a:tr>
              <a:tr h="364126"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เงินฝาก - เงินลงทุน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C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ดอกเบี้ยคงที่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0099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สภาพคล่องดีกว่าเงินกู้</a:t>
                      </a:r>
                      <a:endParaRPr lang="th-TH" sz="2400" b="1" dirty="0">
                        <a:solidFill>
                          <a:srgbClr val="000099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T="36000" marB="3600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61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5800" y="3733800"/>
            <a:ext cx="7848600" cy="2601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EA3B18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th-TH" sz="500" b="1" dirty="0">
              <a:solidFill>
                <a:srgbClr val="CCFFCC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th-TH" sz="500" b="1" dirty="0">
              <a:solidFill>
                <a:srgbClr val="CCFFCC"/>
              </a:solidFill>
              <a:latin typeface="Cordia New" pitchFamily="34" charset="-34"/>
              <a:cs typeface="Cordia New" pitchFamily="34" charset="-34"/>
            </a:endParaRPr>
          </a:p>
          <a:p>
            <a:pPr marL="514350" indent="-514350">
              <a:lnSpc>
                <a:spcPct val="70000"/>
              </a:lnSpc>
              <a:spcBef>
                <a:spcPct val="50000"/>
              </a:spcBef>
              <a:buFontTx/>
              <a:buAutoNum type="arabicParenBoth"/>
              <a:defRPr/>
            </a:pPr>
            <a:r>
              <a:rPr lang="th-TH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งบแสดงฐานะการเงิน(งบดุล)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th-TH" sz="32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(2) งบกำไรขาดทุน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th-TH" sz="32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(3) งบกระแสเงินสด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th-TH" sz="32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(4) หมายเหตุประกอบงบการเงิน</a:t>
            </a:r>
          </a:p>
        </p:txBody>
      </p:sp>
      <p:sp>
        <p:nvSpPr>
          <p:cNvPr id="95235" name="TextBox 1"/>
          <p:cNvSpPr txBox="1">
            <a:spLocks noChangeArrowheads="1"/>
          </p:cNvSpPr>
          <p:nvPr/>
        </p:nvSpPr>
        <p:spPr bwMode="auto">
          <a:xfrm>
            <a:off x="533400" y="609600"/>
            <a:ext cx="8001000" cy="708025"/>
          </a:xfrm>
          <a:prstGeom prst="rect">
            <a:avLst/>
          </a:prstGeom>
          <a:solidFill>
            <a:srgbClr val="33CC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en-US"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งบการเงิน</a:t>
            </a:r>
            <a:endParaRPr lang="en-US" altLang="en-US" sz="40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5236" name="สี่เหลี่ยมผืนผ้า 1"/>
          <p:cNvSpPr>
            <a:spLocks noChangeArrowheads="1"/>
          </p:cNvSpPr>
          <p:nvPr/>
        </p:nvSpPr>
        <p:spPr bwMode="auto">
          <a:xfrm>
            <a:off x="838200" y="1828800"/>
            <a:ext cx="7620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altLang="th-TH" sz="3200" b="1"/>
              <a:t>เป็นรายงานทางการเงินที่แสดงผลการดำเนินงานดำเนินงาน</a:t>
            </a:r>
          </a:p>
          <a:p>
            <a:r>
              <a:rPr lang="th-TH" altLang="th-TH" sz="3200" b="1"/>
              <a:t>ของสหกรณ์สำหรับรอบระยะเวลาใดเวลาหนึ่งและแสดงฐานะการเงินของสหกรณ์ ณ วันใดวันหนึ่ง ประกอบด้วย</a:t>
            </a:r>
            <a:endParaRPr lang="en-US" altLang="th-TH" sz="3200" b="1"/>
          </a:p>
        </p:txBody>
      </p:sp>
    </p:spTree>
    <p:extLst>
      <p:ext uri="{BB962C8B-B14F-4D97-AF65-F5344CB8AC3E}">
        <p14:creationId xmlns:p14="http://schemas.microsoft.com/office/powerpoint/2010/main" val="75052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1412875"/>
            <a:ext cx="3959225" cy="5140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สินทรัพย์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สินทรัพย์หมุนเวียน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prstClr val="black"/>
                </a:solidFill>
              </a:rPr>
              <a:t>  เงินสดและเงินฝากธนาคาร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prstClr val="black"/>
                </a:solidFill>
              </a:rPr>
              <a:t>  เงินให้กู้ระยะสั้น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prstClr val="black"/>
                </a:solidFill>
              </a:rPr>
              <a:t>  เงินลงทุนระยะสั้น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prstClr val="black"/>
                </a:solidFill>
              </a:rPr>
              <a:t>  สินทรัพย์หมุนเวียนอื่น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solidFill>
                <a:prstClr val="black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สินทรัพย์ไม่หมุนเวียน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prstClr val="black"/>
                </a:solidFill>
              </a:rPr>
              <a:t>  เงินให้กู้ระยะยาว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prstClr val="black"/>
                </a:solidFill>
              </a:rPr>
              <a:t>  เงินลงทุนระยะยาว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prstClr val="black"/>
                </a:solidFill>
              </a:rPr>
              <a:t>  ที่ดิน อาคาร และอุปกรณ์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prstClr val="black"/>
                </a:solidFill>
              </a:rPr>
              <a:t>  สินทรัพย์ไม่มีตัวตน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prstClr val="black"/>
                </a:solidFill>
              </a:rPr>
              <a:t>  สินทรัพย์ไม่หมุนเวียนอื่น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solidFill>
                <a:prstClr val="black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solidFill>
                <a:prstClr val="black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รวมสินทรัพย์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0888" y="1412875"/>
            <a:ext cx="4100512" cy="52006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หนี้สิน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หนี้สินหมุนเวียน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prstClr val="black"/>
                </a:solidFill>
              </a:rPr>
              <a:t>  เงินกู้ระยะสั้น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prstClr val="black"/>
                </a:solidFill>
              </a:rPr>
              <a:t>  เงินรับฝากระยะสั้น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prstClr val="black"/>
                </a:solidFill>
              </a:rPr>
              <a:t>  หนี้สินหมุนเวียนอื่น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หนี้สินไม่หมุนเวียน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prstClr val="black"/>
                </a:solidFill>
              </a:rPr>
              <a:t>  เงินกู้ระยะยาว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prstClr val="black"/>
                </a:solidFill>
              </a:rPr>
              <a:t>  เงินรับฝากระยะยาว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prstClr val="black"/>
                </a:solidFill>
              </a:rPr>
              <a:t>  หนี้สินไม่หมุนเวียนอื่น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solidFill>
                <a:prstClr val="black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ทุนของสหกรณ์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prstClr val="black"/>
                </a:solidFill>
              </a:rPr>
              <a:t>  ทุนเรือนหุ้น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prstClr val="black"/>
                </a:solidFill>
              </a:rPr>
              <a:t>  ทุนสำรอง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prstClr val="black"/>
                </a:solidFill>
              </a:rPr>
              <a:t>  ทุนสะสมอื่น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prstClr val="black"/>
                </a:solidFill>
              </a:rPr>
              <a:t>  กำไรสุทธิ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รวมหนี้สินและทุนของสหกรณ์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313" y="260350"/>
            <a:ext cx="8135937" cy="8921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งบ</a:t>
            </a: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แสดงฐานะการเงิน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 of Financial Position )</a:t>
            </a:r>
            <a:endParaRPr lang="th-TH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13" y="706438"/>
            <a:ext cx="2592387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ทางใช้ไปของทุน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3663" y="609600"/>
            <a:ext cx="2160587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ที่มาของทุน</a:t>
            </a:r>
          </a:p>
        </p:txBody>
      </p:sp>
    </p:spTree>
    <p:extLst>
      <p:ext uri="{BB962C8B-B14F-4D97-AF65-F5344CB8AC3E}">
        <p14:creationId xmlns:p14="http://schemas.microsoft.com/office/powerpoint/2010/main" val="2824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4175" y="188913"/>
            <a:ext cx="8651875" cy="908050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/>
              <a:t>โครงสร้างการบริหารสินทรัพย์ของสหกรณ์ออมทรัพย์(แหล่งที่มาของสินทรัพย์)</a:t>
            </a:r>
            <a:endParaRPr lang="en-GB" sz="2800" dirty="0"/>
          </a:p>
        </p:txBody>
      </p:sp>
      <p:pic>
        <p:nvPicPr>
          <p:cNvPr id="22531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908050"/>
            <a:ext cx="907415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ชื่อเรื่อง 1"/>
          <p:cNvSpPr>
            <a:spLocks noGrp="1" noChangeArrowheads="1"/>
          </p:cNvSpPr>
          <p:nvPr>
            <p:ph type="title"/>
          </p:nvPr>
        </p:nvSpPr>
        <p:spPr>
          <a:xfrm>
            <a:off x="468313" y="346075"/>
            <a:ext cx="8570912" cy="706438"/>
          </a:xfrm>
          <a:solidFill>
            <a:srgbClr val="FFC000"/>
          </a:solidFill>
        </p:spPr>
        <p:txBody>
          <a:bodyPr/>
          <a:lstStyle/>
          <a:p>
            <a:r>
              <a:rPr lang="th-TH" altLang="th-TH" sz="2800" smtClean="0"/>
              <a:t>โครงสร้างการบริหารสินทรัพย์ของสหกรณ์ออมทรัพย์(ทางใช้ไปของสินทรัพย์)</a:t>
            </a:r>
            <a:endParaRPr lang="en-GB" altLang="th-TH" sz="2800" smtClean="0"/>
          </a:p>
        </p:txBody>
      </p:sp>
      <p:pic>
        <p:nvPicPr>
          <p:cNvPr id="23555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052513"/>
            <a:ext cx="8789987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7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07504" y="188640"/>
            <a:ext cx="8856984" cy="76944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2.งบกำไร – ขาดทุน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(Profit and Loss Statement)</a:t>
            </a:r>
            <a:endParaRPr lang="th-TH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611188" y="1700213"/>
            <a:ext cx="8064500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	รายงานแสดงผลการดำเนินงานของกิจการในรอบระยะเวลาหนึ่ง</a:t>
            </a:r>
          </a:p>
        </p:txBody>
      </p:sp>
      <p:sp>
        <p:nvSpPr>
          <p:cNvPr id="31748" name="Line 18"/>
          <p:cNvSpPr>
            <a:spLocks noChangeShapeType="1"/>
          </p:cNvSpPr>
          <p:nvPr/>
        </p:nvSpPr>
        <p:spPr bwMode="auto">
          <a:xfrm>
            <a:off x="2339975" y="3429000"/>
            <a:ext cx="21605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749" name="Line 19"/>
          <p:cNvSpPr>
            <a:spLocks noChangeShapeType="1"/>
          </p:cNvSpPr>
          <p:nvPr/>
        </p:nvSpPr>
        <p:spPr bwMode="auto">
          <a:xfrm>
            <a:off x="2339975" y="4341813"/>
            <a:ext cx="21605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750" name="Line 20"/>
          <p:cNvSpPr>
            <a:spLocks noChangeShapeType="1"/>
          </p:cNvSpPr>
          <p:nvPr/>
        </p:nvSpPr>
        <p:spPr bwMode="auto">
          <a:xfrm>
            <a:off x="2339975" y="3429000"/>
            <a:ext cx="0" cy="9128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751" name="Line 21"/>
          <p:cNvSpPr>
            <a:spLocks noChangeShapeType="1"/>
          </p:cNvSpPr>
          <p:nvPr/>
        </p:nvSpPr>
        <p:spPr bwMode="auto">
          <a:xfrm>
            <a:off x="4500563" y="3429000"/>
            <a:ext cx="0" cy="9128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752" name="Line 27"/>
          <p:cNvSpPr>
            <a:spLocks noChangeShapeType="1"/>
          </p:cNvSpPr>
          <p:nvPr/>
        </p:nvSpPr>
        <p:spPr bwMode="auto">
          <a:xfrm>
            <a:off x="2339975" y="4273550"/>
            <a:ext cx="21605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753" name="Line 30"/>
          <p:cNvSpPr>
            <a:spLocks noChangeShapeType="1"/>
          </p:cNvSpPr>
          <p:nvPr/>
        </p:nvSpPr>
        <p:spPr bwMode="auto">
          <a:xfrm>
            <a:off x="4500563" y="4273550"/>
            <a:ext cx="0" cy="9128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754" name="Line 37"/>
          <p:cNvSpPr>
            <a:spLocks noChangeShapeType="1"/>
          </p:cNvSpPr>
          <p:nvPr/>
        </p:nvSpPr>
        <p:spPr bwMode="auto">
          <a:xfrm>
            <a:off x="2339975" y="5324475"/>
            <a:ext cx="0" cy="9128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755" name="Line 38"/>
          <p:cNvSpPr>
            <a:spLocks noChangeShapeType="1"/>
          </p:cNvSpPr>
          <p:nvPr/>
        </p:nvSpPr>
        <p:spPr bwMode="auto">
          <a:xfrm>
            <a:off x="4500563" y="5324475"/>
            <a:ext cx="0" cy="9128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756" name="Line 51"/>
          <p:cNvSpPr>
            <a:spLocks noChangeShapeType="1"/>
          </p:cNvSpPr>
          <p:nvPr/>
        </p:nvSpPr>
        <p:spPr bwMode="auto">
          <a:xfrm>
            <a:off x="2339975" y="5402263"/>
            <a:ext cx="21605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31757" name="Group 62"/>
          <p:cNvGrpSpPr>
            <a:grpSpLocks/>
          </p:cNvGrpSpPr>
          <p:nvPr/>
        </p:nvGrpSpPr>
        <p:grpSpPr bwMode="auto">
          <a:xfrm>
            <a:off x="2771775" y="3284538"/>
            <a:ext cx="2160588" cy="2741612"/>
            <a:chOff x="1383" y="2251"/>
            <a:chExt cx="1361" cy="1727"/>
          </a:xfrm>
        </p:grpSpPr>
        <p:grpSp>
          <p:nvGrpSpPr>
            <p:cNvPr id="31761" name="Group 59"/>
            <p:cNvGrpSpPr>
              <a:grpSpLocks/>
            </p:cNvGrpSpPr>
            <p:nvPr/>
          </p:nvGrpSpPr>
          <p:grpSpPr bwMode="auto">
            <a:xfrm>
              <a:off x="1383" y="2251"/>
              <a:ext cx="1361" cy="1107"/>
              <a:chOff x="3560" y="2251"/>
              <a:chExt cx="1361" cy="1107"/>
            </a:xfrm>
          </p:grpSpPr>
          <p:sp>
            <p:nvSpPr>
              <p:cNvPr id="31768" name="Rectangle 17"/>
              <p:cNvSpPr>
                <a:spLocks noChangeArrowheads="1"/>
              </p:cNvSpPr>
              <p:nvPr/>
            </p:nvSpPr>
            <p:spPr bwMode="auto">
              <a:xfrm>
                <a:off x="3560" y="2251"/>
                <a:ext cx="1361" cy="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th-TH" altLang="th-TH" sz="5400" b="1">
                    <a:solidFill>
                      <a:srgbClr val="003300"/>
                    </a:solidFill>
                    <a:cs typeface="Cordia New" pitchFamily="34" charset="-34"/>
                  </a:rPr>
                  <a:t>รายได้</a:t>
                </a:r>
                <a:endParaRPr lang="th-TH" altLang="th-TH" sz="5400">
                  <a:solidFill>
                    <a:srgbClr val="003300"/>
                  </a:solidFill>
                  <a:cs typeface="Cordia New" pitchFamily="34" charset="-34"/>
                </a:endParaRPr>
              </a:p>
            </p:txBody>
          </p:sp>
          <p:sp>
            <p:nvSpPr>
              <p:cNvPr id="31769" name="Rectangle 26"/>
              <p:cNvSpPr>
                <a:spLocks noChangeArrowheads="1"/>
              </p:cNvSpPr>
              <p:nvPr/>
            </p:nvSpPr>
            <p:spPr bwMode="auto">
              <a:xfrm>
                <a:off x="3560" y="2783"/>
                <a:ext cx="1361" cy="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th-TH" altLang="th-TH" sz="5400" b="1">
                    <a:solidFill>
                      <a:srgbClr val="003300"/>
                    </a:solidFill>
                    <a:cs typeface="Cordia New" pitchFamily="34" charset="-34"/>
                  </a:rPr>
                  <a:t>ค่าใช้จ่าย</a:t>
                </a:r>
              </a:p>
            </p:txBody>
          </p:sp>
        </p:grpSp>
        <p:grpSp>
          <p:nvGrpSpPr>
            <p:cNvPr id="31762" name="Group 61"/>
            <p:cNvGrpSpPr>
              <a:grpSpLocks/>
            </p:cNvGrpSpPr>
            <p:nvPr/>
          </p:nvGrpSpPr>
          <p:grpSpPr bwMode="auto">
            <a:xfrm>
              <a:off x="1383" y="3267"/>
              <a:ext cx="1361" cy="711"/>
              <a:chOff x="1474" y="3267"/>
              <a:chExt cx="1361" cy="711"/>
            </a:xfrm>
          </p:grpSpPr>
          <p:grpSp>
            <p:nvGrpSpPr>
              <p:cNvPr id="31763" name="Group 58"/>
              <p:cNvGrpSpPr>
                <a:grpSpLocks/>
              </p:cNvGrpSpPr>
              <p:nvPr/>
            </p:nvGrpSpPr>
            <p:grpSpPr bwMode="auto">
              <a:xfrm>
                <a:off x="1474" y="3267"/>
                <a:ext cx="1361" cy="662"/>
                <a:chOff x="1474" y="3267"/>
                <a:chExt cx="1361" cy="662"/>
              </a:xfrm>
            </p:grpSpPr>
            <p:sp>
              <p:nvSpPr>
                <p:cNvPr id="31766" name="Line 28"/>
                <p:cNvSpPr>
                  <a:spLocks noChangeShapeType="1"/>
                </p:cNvSpPr>
                <p:nvPr/>
              </p:nvSpPr>
              <p:spPr bwMode="auto">
                <a:xfrm>
                  <a:off x="1474" y="3267"/>
                  <a:ext cx="136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1767" name="Rectangle 34"/>
                <p:cNvSpPr>
                  <a:spLocks noChangeArrowheads="1"/>
                </p:cNvSpPr>
                <p:nvPr/>
              </p:nvSpPr>
              <p:spPr bwMode="auto">
                <a:xfrm>
                  <a:off x="1474" y="3354"/>
                  <a:ext cx="1361" cy="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th-TH" altLang="th-TH" sz="5400" b="1">
                      <a:solidFill>
                        <a:srgbClr val="003300"/>
                      </a:solidFill>
                      <a:cs typeface="Cordia New" pitchFamily="34" charset="-34"/>
                    </a:rPr>
                    <a:t>กำไรสุทธิ</a:t>
                  </a:r>
                </a:p>
              </p:txBody>
            </p:sp>
          </p:grpSp>
          <p:sp>
            <p:nvSpPr>
              <p:cNvPr id="31764" name="Line 36"/>
              <p:cNvSpPr>
                <a:spLocks noChangeShapeType="1"/>
              </p:cNvSpPr>
              <p:nvPr/>
            </p:nvSpPr>
            <p:spPr bwMode="auto">
              <a:xfrm>
                <a:off x="1474" y="3929"/>
                <a:ext cx="136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1765" name="Line 52"/>
              <p:cNvSpPr>
                <a:spLocks noChangeShapeType="1"/>
              </p:cNvSpPr>
              <p:nvPr/>
            </p:nvSpPr>
            <p:spPr bwMode="auto">
              <a:xfrm>
                <a:off x="1474" y="3978"/>
                <a:ext cx="136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</p:grpSp>
      <p:sp>
        <p:nvSpPr>
          <p:cNvPr id="31758" name="Line 53"/>
          <p:cNvSpPr>
            <a:spLocks noChangeShapeType="1"/>
          </p:cNvSpPr>
          <p:nvPr/>
        </p:nvSpPr>
        <p:spPr bwMode="auto">
          <a:xfrm>
            <a:off x="2339975" y="5402263"/>
            <a:ext cx="0" cy="9128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759" name="Line 54"/>
          <p:cNvSpPr>
            <a:spLocks noChangeShapeType="1"/>
          </p:cNvSpPr>
          <p:nvPr/>
        </p:nvSpPr>
        <p:spPr bwMode="auto">
          <a:xfrm>
            <a:off x="4500563" y="5402263"/>
            <a:ext cx="0" cy="9128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760" name="Slide Number Placeholder 5"/>
          <p:cNvSpPr txBox="1">
            <a:spLocks noGrp="1"/>
          </p:cNvSpPr>
          <p:nvPr/>
        </p:nvSpPr>
        <p:spPr bwMode="auto">
          <a:xfrm>
            <a:off x="7067550" y="6624638"/>
            <a:ext cx="20764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r" eaLnBrk="1" hangingPunct="1"/>
            <a:fld id="{809AD37F-55DF-4282-9BE3-FFC1881909B5}" type="slidenum">
              <a:rPr lang="en-US" altLang="th-TH" sz="1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pPr algn="r" eaLnBrk="1" hangingPunct="1"/>
              <a:t>55</a:t>
            </a:fld>
            <a:endParaRPr lang="th-TH" altLang="th-TH" sz="12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531813" y="476251"/>
            <a:ext cx="8432800" cy="76944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anose="02020603050405020304" pitchFamily="18" charset="-34"/>
              </a:rPr>
              <a:t>3.งบกระแสเงินสด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anose="02020603050405020304" pitchFamily="18" charset="-34"/>
              </a:rPr>
              <a:t> ( Cash Flow Statement )</a:t>
            </a:r>
            <a:endParaRPr lang="th-TH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611188" y="1700213"/>
            <a:ext cx="8064500" cy="3786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	รายงานแสดงถึงการได้มาและการใช้ไปของเงินสดในรอบระยะเวลาหนึ่ง  มี3กิจกรรมคือ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     </a:t>
            </a:r>
            <a:r>
              <a:rPr lang="th-TH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กิจกรรมดำเนินงาน 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(Operating Activity)</a:t>
            </a:r>
            <a:endParaRPr lang="th-TH" sz="4800" b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     กิจกรรมลงทุน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 (Investing Activity)</a:t>
            </a:r>
            <a:endParaRPr lang="th-TH" sz="4800" b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     กิจกรรมจัดหาเงิน 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(Financing Activity)</a:t>
            </a:r>
            <a:endParaRPr lang="th-TH" sz="4800" b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32772" name="Line 18"/>
          <p:cNvSpPr>
            <a:spLocks noChangeShapeType="1"/>
          </p:cNvSpPr>
          <p:nvPr/>
        </p:nvSpPr>
        <p:spPr bwMode="auto">
          <a:xfrm>
            <a:off x="2339975" y="3429000"/>
            <a:ext cx="21605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2773" name="Line 19"/>
          <p:cNvSpPr>
            <a:spLocks noChangeShapeType="1"/>
          </p:cNvSpPr>
          <p:nvPr/>
        </p:nvSpPr>
        <p:spPr bwMode="auto">
          <a:xfrm>
            <a:off x="2339975" y="4341813"/>
            <a:ext cx="21605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2774" name="Line 20"/>
          <p:cNvSpPr>
            <a:spLocks noChangeShapeType="1"/>
          </p:cNvSpPr>
          <p:nvPr/>
        </p:nvSpPr>
        <p:spPr bwMode="auto">
          <a:xfrm>
            <a:off x="2339975" y="3429000"/>
            <a:ext cx="0" cy="9128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2775" name="Line 21"/>
          <p:cNvSpPr>
            <a:spLocks noChangeShapeType="1"/>
          </p:cNvSpPr>
          <p:nvPr/>
        </p:nvSpPr>
        <p:spPr bwMode="auto">
          <a:xfrm>
            <a:off x="4500563" y="3429000"/>
            <a:ext cx="0" cy="9128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2776" name="Line 27"/>
          <p:cNvSpPr>
            <a:spLocks noChangeShapeType="1"/>
          </p:cNvSpPr>
          <p:nvPr/>
        </p:nvSpPr>
        <p:spPr bwMode="auto">
          <a:xfrm>
            <a:off x="2339975" y="4273550"/>
            <a:ext cx="21605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2777" name="Line 30"/>
          <p:cNvSpPr>
            <a:spLocks noChangeShapeType="1"/>
          </p:cNvSpPr>
          <p:nvPr/>
        </p:nvSpPr>
        <p:spPr bwMode="auto">
          <a:xfrm>
            <a:off x="4500563" y="4273550"/>
            <a:ext cx="0" cy="9128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2778" name="Line 37"/>
          <p:cNvSpPr>
            <a:spLocks noChangeShapeType="1"/>
          </p:cNvSpPr>
          <p:nvPr/>
        </p:nvSpPr>
        <p:spPr bwMode="auto">
          <a:xfrm>
            <a:off x="2339975" y="5324475"/>
            <a:ext cx="0" cy="9128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2779" name="Line 38"/>
          <p:cNvSpPr>
            <a:spLocks noChangeShapeType="1"/>
          </p:cNvSpPr>
          <p:nvPr/>
        </p:nvSpPr>
        <p:spPr bwMode="auto">
          <a:xfrm>
            <a:off x="4500563" y="5324475"/>
            <a:ext cx="0" cy="9128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2780" name="Line 51"/>
          <p:cNvSpPr>
            <a:spLocks noChangeShapeType="1"/>
          </p:cNvSpPr>
          <p:nvPr/>
        </p:nvSpPr>
        <p:spPr bwMode="auto">
          <a:xfrm>
            <a:off x="2339975" y="5402263"/>
            <a:ext cx="21605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2781" name="Line 53"/>
          <p:cNvSpPr>
            <a:spLocks noChangeShapeType="1"/>
          </p:cNvSpPr>
          <p:nvPr/>
        </p:nvSpPr>
        <p:spPr bwMode="auto">
          <a:xfrm>
            <a:off x="2339975" y="5402263"/>
            <a:ext cx="0" cy="9128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2782" name="Line 54"/>
          <p:cNvSpPr>
            <a:spLocks noChangeShapeType="1"/>
          </p:cNvSpPr>
          <p:nvPr/>
        </p:nvSpPr>
        <p:spPr bwMode="auto">
          <a:xfrm>
            <a:off x="4500563" y="5402263"/>
            <a:ext cx="0" cy="9128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2783" name="Slide Number Placeholder 5"/>
          <p:cNvSpPr txBox="1">
            <a:spLocks noGrp="1"/>
          </p:cNvSpPr>
          <p:nvPr/>
        </p:nvSpPr>
        <p:spPr bwMode="auto">
          <a:xfrm>
            <a:off x="7067550" y="6624638"/>
            <a:ext cx="20764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r" eaLnBrk="1" hangingPunct="1"/>
            <a:fld id="{D38770AF-1937-45B6-B596-8822AB6451D2}" type="slidenum">
              <a:rPr lang="en-US" altLang="th-TH" sz="1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pPr algn="r" eaLnBrk="1" hangingPunct="1"/>
              <a:t>56</a:t>
            </a:fld>
            <a:endParaRPr lang="th-TH" altLang="th-TH" sz="12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สี่เหลี่ยมผืนผ้า 1"/>
          <p:cNvSpPr>
            <a:spLocks noChangeArrowheads="1"/>
          </p:cNvSpPr>
          <p:nvPr/>
        </p:nvSpPr>
        <p:spPr bwMode="auto">
          <a:xfrm>
            <a:off x="609600" y="2362200"/>
            <a:ext cx="8077200" cy="3324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h-TH" altLang="th-TH" b="1"/>
              <a:t> </a:t>
            </a:r>
            <a:r>
              <a:rPr lang="th-TH" altLang="th-TH" sz="3000" b="1"/>
              <a:t>เป็นรายงานทางการเงินที่แสดงผลการดำเนินงานดำเนินงานของสหกรณ์สำหรับรอบระยะเวลาใดเวลาหนึ่งและแสดงฐานะการเงินของสหกรณ์ ณ วันใดวันหนึ่ง ประกอบด้วย</a:t>
            </a:r>
            <a:endParaRPr lang="en-US" altLang="th-TH" sz="3000" b="1"/>
          </a:p>
          <a:p>
            <a:pPr>
              <a:buFont typeface="Wingdings" pitchFamily="2" charset="2"/>
              <a:buChar char="ü"/>
            </a:pPr>
            <a:r>
              <a:rPr lang="th-TH" altLang="th-TH" sz="3000" b="1"/>
              <a:t>หมายเหตุประกอบงบการเงิน</a:t>
            </a:r>
            <a:endParaRPr lang="en-US" altLang="th-TH" sz="3000" b="1"/>
          </a:p>
          <a:p>
            <a:pPr>
              <a:buFont typeface="Wingdings" pitchFamily="2" charset="2"/>
              <a:buChar char="ü"/>
            </a:pPr>
            <a:r>
              <a:rPr lang="th-TH" altLang="th-TH" sz="3000" b="1"/>
              <a:t>ให้ข้อมูลรายละเอียดเพิ่มเติมในงบการเงินโดยสังเขปแก่ผู้ใช้งบการเงิน(การเปิดเผยข้อมูล)</a:t>
            </a:r>
            <a:endParaRPr lang="en-US" altLang="th-TH" sz="3000" b="1"/>
          </a:p>
          <a:p>
            <a:pPr>
              <a:buFont typeface="Wingdings" pitchFamily="2" charset="2"/>
              <a:buChar char="ü"/>
            </a:pPr>
            <a:r>
              <a:rPr lang="th-TH" altLang="th-TH" sz="3000" b="1"/>
              <a:t>บอกเกณฑ์และเงื่อนไขในการจัดทำงบการเงิน</a:t>
            </a:r>
            <a:endParaRPr lang="en-US" altLang="th-TH" sz="3000" b="1"/>
          </a:p>
        </p:txBody>
      </p:sp>
      <p:sp>
        <p:nvSpPr>
          <p:cNvPr id="101379" name="ตัวยึดเนื้อหา 2"/>
          <p:cNvSpPr>
            <a:spLocks noGrp="1"/>
          </p:cNvSpPr>
          <p:nvPr>
            <p:ph idx="1"/>
          </p:nvPr>
        </p:nvSpPr>
        <p:spPr>
          <a:xfrm>
            <a:off x="838200" y="381000"/>
            <a:ext cx="8001000" cy="1143000"/>
          </a:xfrm>
          <a:solidFill>
            <a:srgbClr val="00B0F0"/>
          </a:solidFill>
          <a:ln>
            <a:solidFill>
              <a:srgbClr val="EA3B18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th-TH" altLang="th-TH" sz="4400" b="1" smtClean="0"/>
              <a:t>หมายเหตุประกอบงบการเงิน</a:t>
            </a:r>
          </a:p>
        </p:txBody>
      </p:sp>
    </p:spTree>
    <p:extLst>
      <p:ext uri="{BB962C8B-B14F-4D97-AF65-F5344CB8AC3E}">
        <p14:creationId xmlns:p14="http://schemas.microsoft.com/office/powerpoint/2010/main" val="27481952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50" y="1125538"/>
            <a:ext cx="7272338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การคำนวณผลตอบแทน ต้นทุน และส่วนต่างการบริหารเงินทุน</a:t>
            </a:r>
          </a:p>
        </p:txBody>
      </p:sp>
      <p:pic>
        <p:nvPicPr>
          <p:cNvPr id="31747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68638"/>
            <a:ext cx="3268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3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l="23427" t="11272" r="23144" b="16838"/>
          <a:stretch/>
        </p:blipFill>
        <p:spPr bwMode="auto">
          <a:xfrm>
            <a:off x="0" y="11113"/>
            <a:ext cx="9144000" cy="6846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691680" y="980728"/>
            <a:ext cx="6746118" cy="458587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/>
                <a:ea typeface="Cordia New"/>
                <a:cs typeface="Angsana New"/>
              </a:rPr>
              <a:t>   </a:t>
            </a:r>
            <a:r>
              <a:rPr lang="th-TH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/>
                <a:ea typeface="Cordia New"/>
                <a:cs typeface="Angsana New"/>
              </a:rPr>
              <a:t>ต้นทุนเงินทุนเฉลี่ยถ่วงน้ำหนัก</a:t>
            </a:r>
            <a:endParaRPr lang="th-TH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wallia New"/>
              <a:ea typeface="Cordia New"/>
              <a:cs typeface="Angsana New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dia New"/>
              <a:ea typeface="Cordia New"/>
              <a:cs typeface="Angsana New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/>
                <a:ea typeface="Cordia New"/>
                <a:cs typeface="Angsana New"/>
              </a:rPr>
              <a:t>ต้นทุนเงินทุนเฉลี่ยถ่วงน้ำหนัก   </a:t>
            </a: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/>
                <a:ea typeface="Cordia New"/>
                <a:cs typeface="Angsana New"/>
              </a:rPr>
              <a:t>(Weighted Average  Cost of Capital : WACC)  </a:t>
            </a:r>
            <a:r>
              <a:rPr lang="th-TH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/>
                <a:ea typeface="Cordia New"/>
                <a:cs typeface="Angsana New"/>
              </a:rPr>
              <a:t>เป็นรายงานทางการเงินที่แสดงให้เห็นถึงแหล่งที่มาของเงินทุน สัดส่วนของเงินทุน ต้นทุนของเงินทุนแต่ละแหล่ง และต้นทุนเงินทุนเฉลี่ยถ่วงน้ำหนัก ณ วันใดวันหนึ่ง</a:t>
            </a:r>
            <a:endParaRPr lang="en-US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dia New"/>
              <a:ea typeface="Cordia New"/>
              <a:cs typeface="Angsana New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/>
                <a:ea typeface="Cordia New"/>
                <a:cs typeface="Angsana New"/>
              </a:rPr>
              <a:t> </a:t>
            </a:r>
            <a:endParaRPr lang="en-US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dia New"/>
              <a:ea typeface="Cordi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8023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 descr="aball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210185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5" descr="aball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7725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6" descr="aball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4786313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117802" y="692696"/>
            <a:ext cx="8801100" cy="10160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6000" b="1" dirty="0">
                <a:latin typeface="DSN KaMon" pitchFamily="2" charset="-34"/>
                <a:cs typeface="DSN KaMon" pitchFamily="2" charset="-34"/>
              </a:rPr>
              <a:t>สถานการณ์ของสหกรณ์ในประเทศไทย</a:t>
            </a:r>
            <a:endParaRPr lang="th-TH" sz="6000" b="1" dirty="0">
              <a:cs typeface="+mn-cs"/>
            </a:endParaRPr>
          </a:p>
        </p:txBody>
      </p:sp>
      <p:sp>
        <p:nvSpPr>
          <p:cNvPr id="8" name="Text Box 1029"/>
          <p:cNvSpPr txBox="1">
            <a:spLocks noChangeArrowheads="1"/>
          </p:cNvSpPr>
          <p:nvPr/>
        </p:nvSpPr>
        <p:spPr bwMode="auto">
          <a:xfrm>
            <a:off x="123482" y="2241927"/>
            <a:ext cx="8890000" cy="28007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arenR"/>
              <a:defRPr/>
            </a:pPr>
            <a:r>
              <a:rPr lang="th-TH" sz="3600" b="1" dirty="0">
                <a:latin typeface="DSN KaMon" pitchFamily="2" charset="-34"/>
                <a:cs typeface="DSN KaMon" pitchFamily="2" charset="-34"/>
              </a:rPr>
              <a:t>จำนวน</a:t>
            </a:r>
            <a:r>
              <a:rPr lang="th-TH" sz="3600" b="1" dirty="0" smtClean="0">
                <a:latin typeface="DSN KaMon" pitchFamily="2" charset="-34"/>
                <a:cs typeface="DSN KaMon" pitchFamily="2" charset="-34"/>
              </a:rPr>
              <a:t>สหกรณ์ทั้ง</a:t>
            </a:r>
            <a:r>
              <a:rPr lang="th-TH" sz="3600" b="1" dirty="0">
                <a:latin typeface="DSN KaMon" pitchFamily="2" charset="-34"/>
                <a:cs typeface="DSN KaMon" pitchFamily="2" charset="-34"/>
              </a:rPr>
              <a:t>สหกรณ์ภาคการเกษตรและสหกรณ์นอกภาคลดลง</a:t>
            </a:r>
          </a:p>
          <a:p>
            <a:pPr marL="514350" indent="-514350">
              <a:buFontTx/>
              <a:buAutoNum type="arabicParenR"/>
              <a:defRPr/>
            </a:pPr>
            <a:r>
              <a:rPr lang="th-TH" sz="3600" b="1" dirty="0" smtClean="0">
                <a:latin typeface="DSN KaMon" pitchFamily="2" charset="-34"/>
                <a:cs typeface="DSN KaMon" pitchFamily="2" charset="-34"/>
              </a:rPr>
              <a:t>จำนวน</a:t>
            </a:r>
            <a:r>
              <a:rPr lang="th-TH" sz="3600" b="1" dirty="0">
                <a:latin typeface="DSN KaMon" pitchFamily="2" charset="-34"/>
                <a:cs typeface="DSN KaMon" pitchFamily="2" charset="-34"/>
              </a:rPr>
              <a:t>สมาชิกของสหกรณ์นอกภาคการเกษตรเพิ่มขึ้น</a:t>
            </a:r>
          </a:p>
          <a:p>
            <a:pPr marL="514350" indent="-514350">
              <a:buFontTx/>
              <a:buAutoNum type="arabicParenR"/>
              <a:defRPr/>
            </a:pPr>
            <a:r>
              <a:rPr lang="th-TH" sz="3600" b="1" dirty="0">
                <a:latin typeface="DSN KaMon" pitchFamily="2" charset="-34"/>
                <a:cs typeface="DSN KaMon" pitchFamily="2" charset="-34"/>
              </a:rPr>
              <a:t>ธุรกิจด้านให้เงินกู้เติบโตมากที่สุด  รองลงมาคือ การรับฝากเงิน</a:t>
            </a:r>
          </a:p>
          <a:p>
            <a:pPr marL="514350" indent="-514350">
              <a:buFontTx/>
              <a:buAutoNum type="arabicParenR"/>
              <a:defRPr/>
            </a:pPr>
            <a:r>
              <a:rPr lang="th-TH" sz="3600" b="1" dirty="0" smtClean="0">
                <a:latin typeface="DSN KaMon" pitchFamily="2" charset="-34"/>
                <a:cs typeface="DSN KaMon" pitchFamily="2" charset="-34"/>
              </a:rPr>
              <a:t>สหกรณ์ออมทรัพย์มี</a:t>
            </a:r>
            <a:r>
              <a:rPr lang="th-TH" sz="3600" b="1" dirty="0">
                <a:latin typeface="DSN KaMon" pitchFamily="2" charset="-34"/>
                <a:cs typeface="DSN KaMon" pitchFamily="2" charset="-34"/>
              </a:rPr>
              <a:t>สัดส่วนกำไรลดลงเล็กน้อย</a:t>
            </a:r>
          </a:p>
          <a:p>
            <a:pPr>
              <a:defRPr/>
            </a:pPr>
            <a:endParaRPr lang="th-TH" sz="32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668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669F5FAD-EBD0-499A-BF16-D117280D28B0}" type="slidenum">
              <a:rPr lang="en-US" altLang="th-TH"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rPr>
              <a:pPr/>
              <a:t>60</a:t>
            </a:fld>
            <a:endParaRPr lang="th-TH" altLang="th-TH" sz="1200">
              <a:solidFill>
                <a:srgbClr val="898989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IrisUPC" pitchFamily="34" charset="-34"/>
              </a:rPr>
              <a:t>ต้นทุนเงินทุน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IrisUPC" pitchFamily="34" charset="-34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79388" y="1628775"/>
            <a:ext cx="8964612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</a:rPr>
              <a:t>ทุนเรือนหุ้น	  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  <a:sym typeface="Wingdings" pitchFamily="2" charset="2"/>
              </a:rPr>
              <a:t>	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</a:rPr>
              <a:t>เงินปันผล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79388" y="2566988"/>
            <a:ext cx="8964612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IrisUPC" pitchFamily="34" charset="-34"/>
              </a:rPr>
              <a:t>เงินรับฝาก	  </a:t>
            </a:r>
            <a:r>
              <a:rPr lang="en-US" sz="5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IrisUPC" pitchFamily="34" charset="-34"/>
                <a:sym typeface="Wingdings" pitchFamily="2" charset="2"/>
              </a:rPr>
              <a:t>	</a:t>
            </a:r>
            <a:r>
              <a:rPr lang="en-US" sz="5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IrisUPC" pitchFamily="34" charset="-34"/>
              </a:rPr>
              <a:t>ดอกเบี้ยเงินรับฝาก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9388" y="3502025"/>
            <a:ext cx="8964612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</a:rPr>
              <a:t>เงินกู้		  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  <a:sym typeface="Wingdings" pitchFamily="2" charset="2"/>
              </a:rPr>
              <a:t>	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</a:rPr>
              <a:t>ดอกเบี้ยเงินกู้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79388" y="4510088"/>
            <a:ext cx="8964612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</a:rPr>
              <a:t>ทุนสำรอง	  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  <a:sym typeface="Wingdings 2" pitchFamily="18" charset="2"/>
              </a:rPr>
              <a:t>	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</a:rPr>
              <a:t>ไม่มีต้นทุน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9388" y="5518150"/>
            <a:ext cx="8964612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</a:rPr>
              <a:t>ทุนสะสม	      </a:t>
            </a:r>
            <a:r>
              <a:rPr lang="en-US" sz="54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  <a:sym typeface="Wingdings 2" pitchFamily="18" charset="2"/>
              </a:rPr>
              <a:t>	</a:t>
            </a:r>
            <a:r>
              <a:rPr lang="en-US" sz="54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</a:rPr>
              <a:t>ไม่มีต้นทุน</a:t>
            </a:r>
          </a:p>
        </p:txBody>
      </p:sp>
    </p:spTree>
    <p:extLst>
      <p:ext uri="{BB962C8B-B14F-4D97-AF65-F5344CB8AC3E}">
        <p14:creationId xmlns:p14="http://schemas.microsoft.com/office/powerpoint/2010/main" val="288060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87" grpId="0"/>
      <p:bldP spid="20488" grpId="0"/>
      <p:bldP spid="2049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l="23427" t="11272" r="23144" b="16838"/>
          <a:stretch/>
        </p:blipFill>
        <p:spPr bwMode="auto">
          <a:xfrm>
            <a:off x="0" y="11113"/>
            <a:ext cx="9144000" cy="6846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619672" y="1196752"/>
            <a:ext cx="6380085" cy="48320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/>
                <a:ea typeface="Cordia New"/>
                <a:cs typeface="Angsana New"/>
              </a:rPr>
              <a:t>                </a:t>
            </a:r>
            <a:r>
              <a:rPr lang="th-TH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/>
                <a:ea typeface="Cordia New"/>
                <a:cs typeface="Angsana New"/>
              </a:rPr>
              <a:t>ต้นทุนบริหาร</a:t>
            </a:r>
            <a:endParaRPr lang="th-TH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wallia New"/>
              <a:ea typeface="Cordia New"/>
              <a:cs typeface="Angsana New"/>
            </a:endParaRP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dia New"/>
              <a:ea typeface="Cordia New"/>
              <a:cs typeface="Angsana New"/>
            </a:endParaRP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/>
                <a:ea typeface="Cordia New"/>
                <a:cs typeface="Angsana New"/>
              </a:rPr>
              <a:t>ต้นทุนบริหาร </a:t>
            </a:r>
            <a:r>
              <a:rPr lang="en-US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/>
                <a:ea typeface="Cordia New"/>
                <a:cs typeface="Angsana New"/>
              </a:rPr>
              <a:t>(Administrative Cost)  </a:t>
            </a:r>
            <a:r>
              <a:rPr lang="th-TH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/>
                <a:ea typeface="Cordia New"/>
                <a:cs typeface="Angsana New"/>
              </a:rPr>
              <a:t>เป็นรายงานทางการเงินที่แสดงให้เห็นถึงต้นทุนทางการบริหารของสหกรณ์  ซึ่งไม่รวมต้นทุนของเงินทุนไว้ด้วย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dia New"/>
              <a:ea typeface="Cordia New"/>
              <a:cs typeface="Angsana New"/>
            </a:endParaRP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/>
                <a:ea typeface="Cordia New"/>
                <a:cs typeface="Angsana New"/>
              </a:rPr>
              <a:t> </a:t>
            </a:r>
            <a:endParaRPr lang="en-US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dia New"/>
              <a:ea typeface="Cordi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14893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9D86BBDF-3986-41FF-B240-1F7C00124ECD}" type="slidenum">
              <a:rPr lang="en-US" altLang="th-TH"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rPr>
              <a:pPr/>
              <a:t>62</a:t>
            </a:fld>
            <a:endParaRPr lang="th-TH" altLang="th-TH" sz="1200">
              <a:solidFill>
                <a:srgbClr val="898989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908050"/>
            <a:ext cx="9144000" cy="1447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</a:rPr>
              <a:t>ต้นทุนบริหาร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IrisUPC" pitchFamily="34" charset="-34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2716213"/>
            <a:ext cx="9144000" cy="19383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</a:rPr>
              <a:t>ค่าใช้จ่าย</a:t>
            </a:r>
            <a:r>
              <a:rPr lang="th-TH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</a:rPr>
              <a:t>ในการดำเนินงาน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</a:rPr>
              <a:t> 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IrisUPC" pitchFamily="34" charset="-34"/>
              </a:rPr>
              <a:t>x 100</a:t>
            </a:r>
            <a:b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IrisUPC" pitchFamily="34" charset="-34"/>
              </a:rPr>
            </a:b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</a:rPr>
              <a:t>ทุนดำเนินงาน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395288" y="3860800"/>
            <a:ext cx="8280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249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l="23427" t="11272" r="23144" b="16838"/>
          <a:stretch/>
        </p:blipFill>
        <p:spPr bwMode="auto">
          <a:xfrm>
            <a:off x="0" y="-1588"/>
            <a:ext cx="9144000" cy="684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691680" y="1268760"/>
            <a:ext cx="6264696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owallia New"/>
                <a:ea typeface="Cordia New"/>
                <a:cs typeface="Angsana New"/>
              </a:rPr>
              <a:t>    </a:t>
            </a:r>
            <a:r>
              <a:rPr lang="th-TH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rowallia New"/>
                <a:ea typeface="Cordia New"/>
                <a:cs typeface="Angsana New"/>
              </a:rPr>
              <a:t>    </a:t>
            </a:r>
            <a:r>
              <a:rPr lang="th-TH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rowallia New"/>
                <a:ea typeface="Cordia New"/>
                <a:cs typeface="Angsana New"/>
              </a:rPr>
              <a:t>ผลตอบแทนเฉลี่ยถ่วงน้ำหนัก</a:t>
            </a:r>
            <a:endParaRPr lang="th-TH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Browallia New"/>
              <a:ea typeface="Cordia New"/>
              <a:cs typeface="Angsana New"/>
            </a:endParaRP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Cordia New"/>
              <a:ea typeface="Cordia New"/>
              <a:cs typeface="Angsana New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owallia New"/>
                <a:ea typeface="Cordia New"/>
                <a:cs typeface="Angsana New"/>
              </a:rPr>
              <a:t> </a:t>
            </a:r>
            <a:r>
              <a:rPr lang="th-TH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owallia New"/>
                <a:ea typeface="Cordia New"/>
                <a:cs typeface="Angsana New"/>
              </a:rPr>
              <a:t>ผลตอบแทนเฉลี่ยถ่วงน้ำหนัก </a:t>
            </a:r>
            <a:r>
              <a:rPr lang="en-US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owallia New"/>
                <a:ea typeface="Cordia New"/>
                <a:cs typeface="Angsana New"/>
              </a:rPr>
              <a:t>(Weighted Average Rate of Return : WARR) </a:t>
            </a: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owallia New"/>
                <a:ea typeface="Cordia New"/>
                <a:cs typeface="Angsana New"/>
              </a:rPr>
              <a:t> </a:t>
            </a:r>
            <a:r>
              <a:rPr lang="th-TH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owallia New"/>
                <a:ea typeface="Cordia New"/>
                <a:cs typeface="Angsana New"/>
              </a:rPr>
              <a:t>เป็นรายงานทางการเงินที่แสดงให้เห็นถึงอัตราผลตอบแทนการลงทุนในแต่ละประเภท  และผลตอบแทนเฉลี่ยถ่วงน้ำหนัก ณ วันใดวันหนึ่ง</a:t>
            </a:r>
            <a:endParaRPr lang="en-US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rdia New"/>
              <a:ea typeface="Cordi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8891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97AFA5A6-140A-4D6C-B3F7-88462F1533D8}" type="slidenum">
              <a:rPr lang="en-US" altLang="th-TH"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rPr>
              <a:pPr/>
              <a:t>64</a:t>
            </a:fld>
            <a:endParaRPr lang="th-TH" altLang="th-TH" sz="1200">
              <a:solidFill>
                <a:srgbClr val="898989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1060450"/>
            <a:ext cx="9144000" cy="1108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</a:rPr>
              <a:t>ต้นทุนเงินเฉลี่ยคืน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IrisUPC" pitchFamily="34" charset="-34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-34925" y="2917825"/>
            <a:ext cx="9144000" cy="1447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</a:rPr>
              <a:t>(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</a:rPr>
              <a:t>ดอกเบี้ยเงินกู้รับ 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IrisUPC" pitchFamily="34" charset="-34"/>
              </a:rPr>
              <a:t>x อัตราที่คาดว่าจะจ่าย)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x 100</a:t>
            </a:r>
            <a:r>
              <a:rPr lang="en-US" sz="1400" dirty="0">
                <a:solidFill>
                  <a:srgbClr val="0070C0"/>
                </a:solidFill>
                <a:latin typeface="Verdana" pitchFamily="34" charset="0"/>
                <a:cs typeface="+mn-cs"/>
              </a:rPr>
              <a:t> 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IrisUPC" pitchFamily="34" charset="-34"/>
              </a:rPr>
              <a:t/>
            </a:r>
            <a:b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IrisUPC" pitchFamily="34" charset="-34"/>
              </a:rPr>
            </a:b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</a:rPr>
              <a:t>ทุนดำเนินงาน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433388" y="3725863"/>
            <a:ext cx="827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427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ED508BD0-1098-4228-854B-45BD6004C2DF}" type="slidenum">
              <a:rPr lang="en-US" altLang="th-TH"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rPr>
              <a:pPr/>
              <a:t>65</a:t>
            </a:fld>
            <a:endParaRPr lang="th-TH" altLang="th-TH" sz="1200">
              <a:solidFill>
                <a:srgbClr val="898989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260350"/>
            <a:ext cx="9144000" cy="110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IrisUPC" pitchFamily="34" charset="-34"/>
              </a:rPr>
              <a:t>ส่วนต่างการบริหารเงินทุน</a:t>
            </a:r>
            <a:endParaRPr 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IrisUPC" pitchFamily="34" charset="-34"/>
            </a:endParaRPr>
          </a:p>
        </p:txBody>
      </p:sp>
      <p:graphicFrame>
        <p:nvGraphicFramePr>
          <p:cNvPr id="31845" name="Group 101"/>
          <p:cNvGraphicFramePr>
            <a:graphicFrameLocks noGrp="1"/>
          </p:cNvGraphicFramePr>
          <p:nvPr/>
        </p:nvGraphicFramePr>
        <p:xfrm>
          <a:off x="0" y="1595438"/>
          <a:ext cx="9144000" cy="4929188"/>
        </p:xfrm>
        <a:graphic>
          <a:graphicData uri="http://schemas.openxmlformats.org/drawingml/2006/table">
            <a:tbl>
              <a:tblPr/>
              <a:tblGrid>
                <a:gridCol w="1331913"/>
                <a:gridCol w="5545137"/>
                <a:gridCol w="226695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IrisUPC" pitchFamily="34" charset="-34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IrisUPC" pitchFamily="34" charset="-34"/>
                        </a:rPr>
                        <a:t>ผลตอบแทนเฉลี่ยถ่วงน้ำหนัก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IrisUPC" pitchFamily="34" charset="-34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IrisUPC" pitchFamily="34" charset="-34"/>
                        </a:rPr>
                        <a:t>4.5573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IrisUPC" pitchFamily="34" charset="-34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IrisUPC" pitchFamily="34" charset="-34"/>
                        </a:rPr>
                        <a:t>หัก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IrisUPC" pitchFamily="34" charset="-34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IrisUPC" pitchFamily="34" charset="-34"/>
                        </a:rPr>
                        <a:t>ต้นทุนเฉลี่ยถ่วงน้ำหนัก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IrisUPC" pitchFamily="34" charset="-34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IrisUPC" pitchFamily="34" charset="-34"/>
                        </a:rPr>
                        <a:t>4.0564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IrisUPC" pitchFamily="34" charset="-34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4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IrisUPC" pitchFamily="34" charset="-34"/>
                        </a:rPr>
                        <a:t>หัก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IrisUPC" pitchFamily="34" charset="-34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IrisUPC" pitchFamily="34" charset="-34"/>
                        </a:rPr>
                        <a:t>ต้นทุนบริหาร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IrisUPC" pitchFamily="34" charset="-34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IrisUPC" pitchFamily="34" charset="-34"/>
                        </a:rPr>
                        <a:t>0.1391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IrisUPC" pitchFamily="34" charset="-34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IrisUPC" pitchFamily="34" charset="-34"/>
                        </a:rPr>
                        <a:t>หัก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IrisUPC" pitchFamily="34" charset="-34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IrisUPC" pitchFamily="34" charset="-34"/>
                        </a:rPr>
                        <a:t>เงินเฉลี่ยคืน และทุนอื่นๆ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IrisUPC" pitchFamily="34" charset="-34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IrisUPC" pitchFamily="34" charset="-34"/>
                        </a:rPr>
                        <a:t>0.2641</a:t>
                      </a:r>
                      <a:endParaRPr kumimoji="0" lang="en-US" sz="4800" b="1" i="0" u="sng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IrisUPC" pitchFamily="34" charset="-34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IrisUPC" pitchFamily="34" charset="-34"/>
                        </a:rPr>
                        <a:t>=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IrisUPC" pitchFamily="34" charset="-34"/>
                        </a:rPr>
                        <a:t>ส่วนต่างคงเหลือ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IrisUPC" pitchFamily="34" charset="-34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4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IrisUPC" pitchFamily="34" charset="-34"/>
                        </a:rPr>
                        <a:t>0.0977</a:t>
                      </a:r>
                      <a:endParaRPr kumimoji="0" lang="en-US" sz="4800" b="1" i="0" u="sng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IrisUPC" pitchFamily="34" charset="-34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14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8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 smtClean="0">
                <a:solidFill>
                  <a:srgbClr val="7030A0"/>
                </a:solidFill>
              </a:rPr>
              <a:t>การคำนวณต้นทุน</a:t>
            </a:r>
            <a:endParaRPr lang="th-TH" sz="4800" dirty="0">
              <a:solidFill>
                <a:srgbClr val="7030A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25408"/>
              </p:ext>
            </p:extLst>
          </p:nvPr>
        </p:nvGraphicFramePr>
        <p:xfrm>
          <a:off x="241177" y="1790680"/>
          <a:ext cx="8579295" cy="3596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14599"/>
                <a:gridCol w="1044116"/>
                <a:gridCol w="1044116"/>
                <a:gridCol w="1044116"/>
                <a:gridCol w="1044116"/>
                <a:gridCol w="1044116"/>
                <a:gridCol w="104411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สหกรณ์ ก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สหกรณ์ ข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ysClr val="windowText" lastClr="0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จำนวน</a:t>
                      </a:r>
                      <a:endParaRPr lang="th-TH" b="1" dirty="0">
                        <a:solidFill>
                          <a:sysClr val="windowText" lastClr="000000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9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ysClr val="windowText" lastClr="0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ต้นทุน</a:t>
                      </a:r>
                      <a:endParaRPr lang="th-TH" b="1" dirty="0">
                        <a:solidFill>
                          <a:sysClr val="windowText" lastClr="000000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9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ysClr val="windowText" lastClr="0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ต้นทุนเฉลี่ย</a:t>
                      </a:r>
                      <a:endParaRPr lang="th-TH" b="1" dirty="0">
                        <a:solidFill>
                          <a:sysClr val="windowText" lastClr="000000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9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ysClr val="windowText" lastClr="0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จำนวน</a:t>
                      </a:r>
                      <a:endParaRPr lang="th-TH" b="1" dirty="0">
                        <a:solidFill>
                          <a:sysClr val="windowText" lastClr="000000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9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ysClr val="windowText" lastClr="0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ต้นทุน</a:t>
                      </a:r>
                      <a:endParaRPr lang="th-TH" b="1" dirty="0">
                        <a:solidFill>
                          <a:sysClr val="windowText" lastClr="000000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9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ysClr val="windowText" lastClr="000000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ต้นทุนเฉลี่ย</a:t>
                      </a:r>
                      <a:endParaRPr lang="th-TH" b="1" dirty="0">
                        <a:solidFill>
                          <a:sysClr val="windowText" lastClr="000000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95B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เงินรับฝากสมาชิก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25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3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0.75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65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3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1.95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ทุนเรือนหุ้น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70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5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3.5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30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5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1.5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ทุนสำรอง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5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5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รวม</a:t>
                      </a:r>
                      <a:endParaRPr lang="th-TH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100</a:t>
                      </a:r>
                      <a:endParaRPr lang="th-TH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4.25</a:t>
                      </a:r>
                      <a:endParaRPr lang="th-TH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100</a:t>
                      </a:r>
                      <a:endParaRPr lang="th-TH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3.45</a:t>
                      </a:r>
                      <a:endParaRPr lang="th-TH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66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6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 smtClean="0">
                <a:solidFill>
                  <a:schemeClr val="accent6">
                    <a:lumMod val="50000"/>
                  </a:schemeClr>
                </a:solidFill>
              </a:rPr>
              <a:t>การคำนวณผลตอบแทน</a:t>
            </a:r>
            <a:endParaRPr lang="th-TH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340743"/>
              </p:ext>
            </p:extLst>
          </p:nvPr>
        </p:nvGraphicFramePr>
        <p:xfrm>
          <a:off x="241177" y="1790680"/>
          <a:ext cx="8579297" cy="3078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86607"/>
                <a:gridCol w="1032115"/>
                <a:gridCol w="1032115"/>
                <a:gridCol w="1032115"/>
                <a:gridCol w="1032115"/>
                <a:gridCol w="1032115"/>
                <a:gridCol w="103211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สหกรณ์ ก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สหกรณ์ ข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จำนวน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ผล</a:t>
                      </a:r>
                      <a:br>
                        <a:rPr lang="th-TH" sz="28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</a:b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ตอบแทน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เฉลี่ย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จำนวน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ผล</a:t>
                      </a:r>
                      <a:br>
                        <a:rPr lang="th-TH" sz="28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</a:b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ตอบแทน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เฉลี่ย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เงินให้สมาชิกกู้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80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6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4.8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40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6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2.4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700" b="1" dirty="0" smtClean="0">
                          <a:latin typeface="Browallia New" pitchFamily="34" charset="-34"/>
                          <a:cs typeface="Browallia New" pitchFamily="34" charset="-34"/>
                        </a:rPr>
                        <a:t>เงินฝากและเงินลงทุน</a:t>
                      </a:r>
                      <a:endParaRPr lang="th-TH" sz="27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R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20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3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0.6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60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3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Browallia New" pitchFamily="34" charset="-34"/>
                          <a:cs typeface="Browallia New" pitchFamily="34" charset="-34"/>
                        </a:rPr>
                        <a:t>1.8</a:t>
                      </a:r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รวม</a:t>
                      </a:r>
                      <a:endParaRPr lang="th-TH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100</a:t>
                      </a:r>
                      <a:endParaRPr lang="th-TH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5.4</a:t>
                      </a:r>
                      <a:endParaRPr lang="th-TH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100</a:t>
                      </a:r>
                      <a:endParaRPr lang="th-TH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4.2</a:t>
                      </a:r>
                      <a:endParaRPr lang="th-TH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67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29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/>
          <p:cNvSpPr>
            <a:spLocks noChangeShapeType="1"/>
          </p:cNvSpPr>
          <p:nvPr/>
        </p:nvSpPr>
        <p:spPr bwMode="auto">
          <a:xfrm>
            <a:off x="533400" y="495300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124200" y="3886200"/>
            <a:ext cx="687388" cy="1066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570413" y="3048000"/>
            <a:ext cx="687387" cy="1905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7696200" y="1676400"/>
            <a:ext cx="685800" cy="3276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2438400" y="3048000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533400" y="3886200"/>
            <a:ext cx="7086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533400" y="1676400"/>
            <a:ext cx="815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7764463" y="2590800"/>
            <a:ext cx="5413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latin typeface="Angsana New" pitchFamily="18" charset="-34"/>
              </a:rPr>
              <a:t>ราย</a:t>
            </a:r>
          </a:p>
          <a:p>
            <a:pPr algn="ctr" eaLnBrk="1" hangingPunct="1"/>
            <a:r>
              <a:rPr lang="th-TH" b="1">
                <a:latin typeface="Angsana New" pitchFamily="18" charset="-34"/>
              </a:rPr>
              <a:t>ได้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4646613" y="3352800"/>
            <a:ext cx="5413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accent2"/>
                </a:solidFill>
                <a:latin typeface="Angsana New" pitchFamily="18" charset="-34"/>
              </a:rPr>
              <a:t>ราย</a:t>
            </a:r>
          </a:p>
          <a:p>
            <a:pPr algn="ctr" eaLnBrk="1" hangingPunct="1"/>
            <a:r>
              <a:rPr lang="th-TH" b="1">
                <a:solidFill>
                  <a:schemeClr val="accent2"/>
                </a:solidFill>
                <a:latin typeface="Angsana New" pitchFamily="18" charset="-34"/>
              </a:rPr>
              <a:t>ได้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200400" y="3962400"/>
            <a:ext cx="5524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rgbClr val="FF0000"/>
                </a:solidFill>
                <a:latin typeface="Angsana New" pitchFamily="18" charset="-34"/>
              </a:rPr>
              <a:t>ราย</a:t>
            </a:r>
          </a:p>
          <a:p>
            <a:pPr algn="ctr" eaLnBrk="1" hangingPunct="1"/>
            <a:r>
              <a:rPr lang="th-TH" b="1">
                <a:solidFill>
                  <a:srgbClr val="FF0000"/>
                </a:solidFill>
                <a:latin typeface="Angsana New" pitchFamily="18" charset="-34"/>
              </a:rPr>
              <a:t>จ่าย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6172200" y="2824163"/>
            <a:ext cx="658813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itchFamily="18" charset="-34"/>
              </a:rPr>
              <a:t>กำไร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7070725" y="2667000"/>
            <a:ext cx="57626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th-TH" b="1">
                <a:latin typeface="Angsana New" pitchFamily="18" charset="-34"/>
              </a:rPr>
              <a:t>มาก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5410200" y="3200400"/>
            <a:ext cx="615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itchFamily="18" charset="-34"/>
              </a:rPr>
              <a:t>น้อย</a:t>
            </a: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 flipH="1" flipV="1">
            <a:off x="5715000" y="3048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H="1">
            <a:off x="5715000" y="3657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 flipH="1">
            <a:off x="7315200" y="3124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 flipH="1" flipV="1">
            <a:off x="7315200" y="16764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304800" y="2286000"/>
            <a:ext cx="798513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itchFamily="18" charset="-34"/>
              </a:rPr>
              <a:t>ปันผล</a:t>
            </a:r>
          </a:p>
        </p:txBody>
      </p: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4090988" y="5043488"/>
            <a:ext cx="19288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itchFamily="18" charset="-34"/>
              </a:rPr>
              <a:t>ด/บ ให้สมาชิกกู้ต่ำ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7010400" y="5029200"/>
            <a:ext cx="2001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itchFamily="18" charset="-34"/>
              </a:rPr>
              <a:t>ด/บ ให้สมาชิกกู้ สูง</a:t>
            </a: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3048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5400" b="1">
                <a:solidFill>
                  <a:schemeClr val="accent2"/>
                </a:solidFill>
              </a:rPr>
              <a:t>รายได้</a:t>
            </a:r>
            <a:r>
              <a:rPr lang="th-TH" sz="5400" b="1"/>
              <a:t> - </a:t>
            </a:r>
            <a:r>
              <a:rPr lang="th-TH" sz="5400" b="1">
                <a:solidFill>
                  <a:srgbClr val="FF0000"/>
                </a:solidFill>
              </a:rPr>
              <a:t>รายจ่าย</a:t>
            </a:r>
          </a:p>
        </p:txBody>
      </p:sp>
      <p:sp>
        <p:nvSpPr>
          <p:cNvPr id="59424" name="Line 32"/>
          <p:cNvSpPr>
            <a:spLocks noChangeShapeType="1"/>
          </p:cNvSpPr>
          <p:nvPr/>
        </p:nvSpPr>
        <p:spPr bwMode="auto">
          <a:xfrm flipV="1">
            <a:off x="1143000" y="18288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9425" name="Line 33"/>
          <p:cNvSpPr>
            <a:spLocks noChangeShapeType="1"/>
          </p:cNvSpPr>
          <p:nvPr/>
        </p:nvSpPr>
        <p:spPr bwMode="auto">
          <a:xfrm>
            <a:off x="1143000" y="2514600"/>
            <a:ext cx="1447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1257300" y="1828800"/>
            <a:ext cx="8763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th-TH" b="1">
                <a:latin typeface="Angsana New" pitchFamily="18" charset="-34"/>
              </a:rPr>
              <a:t>ด/บ สูง</a:t>
            </a: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1271588" y="2919413"/>
            <a:ext cx="86201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b="1">
                <a:latin typeface="Angsana New" pitchFamily="18" charset="-34"/>
              </a:rPr>
              <a:t>ด/บ ต่ำ</a:t>
            </a:r>
          </a:p>
        </p:txBody>
      </p:sp>
    </p:spTree>
    <p:extLst>
      <p:ext uri="{BB962C8B-B14F-4D97-AF65-F5344CB8AC3E}">
        <p14:creationId xmlns:p14="http://schemas.microsoft.com/office/powerpoint/2010/main" val="193408825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animBg="1"/>
      <p:bldP spid="59396" grpId="0" animBg="1"/>
      <p:bldP spid="59397" grpId="0" animBg="1"/>
      <p:bldP spid="59398" grpId="0" animBg="1"/>
      <p:bldP spid="59399" grpId="0" animBg="1"/>
      <p:bldP spid="59400" grpId="0" animBg="1"/>
      <p:bldP spid="59401" grpId="0" autoUpdateAnimBg="0"/>
      <p:bldP spid="59402" grpId="0" autoUpdateAnimBg="0"/>
      <p:bldP spid="59403" grpId="0" autoUpdateAnimBg="0"/>
      <p:bldP spid="59404" grpId="0" animBg="1" autoUpdateAnimBg="0"/>
      <p:bldP spid="59405" grpId="0" autoUpdateAnimBg="0"/>
      <p:bldP spid="59406" grpId="0" autoUpdateAnimBg="0"/>
      <p:bldP spid="59408" grpId="0" animBg="1"/>
      <p:bldP spid="59409" grpId="0" animBg="1"/>
      <p:bldP spid="59410" grpId="0" animBg="1"/>
      <p:bldP spid="59411" grpId="0" animBg="1"/>
      <p:bldP spid="59412" grpId="0" animBg="1" autoUpdateAnimBg="0"/>
      <p:bldP spid="59419" grpId="0" autoUpdateAnimBg="0"/>
      <p:bldP spid="59420" grpId="0" autoUpdateAnimBg="0"/>
      <p:bldP spid="59421" grpId="0" autoUpdateAnimBg="0"/>
      <p:bldP spid="59424" grpId="0" animBg="1"/>
      <p:bldP spid="59425" grpId="0" animBg="1"/>
      <p:bldP spid="59426" grpId="0" autoUpdateAnimBg="0"/>
      <p:bldP spid="59427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7" y="144463"/>
            <a:ext cx="77152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1" y="3146459"/>
            <a:ext cx="771525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83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 descr="aball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210185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5" descr="aball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7725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6" descr="aball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4786313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0" y="115888"/>
            <a:ext cx="8801100" cy="10160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6000" b="1" dirty="0">
                <a:latin typeface="DSN KaMon" pitchFamily="2" charset="-34"/>
                <a:cs typeface="DSN KaMon" pitchFamily="2" charset="-34"/>
              </a:rPr>
              <a:t>สถานการณ์ของสหกรณ์ในประเทศไทย</a:t>
            </a:r>
            <a:endParaRPr lang="th-TH" sz="6000" b="1" dirty="0">
              <a:cs typeface="+mn-c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72740" y="1453664"/>
            <a:ext cx="83757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4800" b="1" dirty="0" smtClean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ด้าน</a:t>
            </a:r>
            <a:r>
              <a:rPr lang="th-TH" sz="4800" b="1" dirty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การเงิน</a:t>
            </a:r>
            <a:endParaRPr lang="th-TH" sz="4800" dirty="0">
              <a:latin typeface="DSN KaMon" pitchFamily="2" charset="-34"/>
              <a:cs typeface="DSN KaMon" pitchFamily="2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3600" b="1" dirty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  </a:t>
            </a:r>
            <a:r>
              <a:rPr lang="th-TH" sz="4400" b="1" dirty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สภาพคล่อง :</a:t>
            </a:r>
            <a:r>
              <a:rPr lang="th-TH" sz="4400" dirty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 กู้ยืมของสมาชิกสูงขึ้น เงินทุนในสหกรณ์ไม่เพียงพอ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4400" b="1" dirty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หนี้เสียของสมาชิก:</a:t>
            </a:r>
            <a:r>
              <a:rPr lang="th-TH" sz="4400" dirty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 ความสามารถในการชำระหนี้ของสมาชิกมีแนวโน้ม</a:t>
            </a:r>
            <a:r>
              <a:rPr lang="th-TH" sz="4400" dirty="0" smtClean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ลดลง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4400" dirty="0" smtClean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 </a:t>
            </a:r>
            <a:r>
              <a:rPr lang="th-TH" sz="4400" b="1" dirty="0" smtClean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ระบบปล่อยสินเชื่อ</a:t>
            </a:r>
            <a:r>
              <a:rPr lang="th-TH" sz="4400" dirty="0" smtClean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 </a:t>
            </a:r>
            <a:r>
              <a:rPr lang="en-US" sz="4400" dirty="0" smtClean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: </a:t>
            </a:r>
            <a:r>
              <a:rPr lang="th-TH" sz="4400" dirty="0" smtClean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เน้น</a:t>
            </a:r>
            <a:r>
              <a:rPr lang="th-TH" sz="4400" dirty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ความสะดวกในการเข้าถึง ทำให้สมาชิกก่อหนี้เกินตัวได้ง่าย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1511746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5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Text Box 2"/>
          <p:cNvSpPr txBox="1">
            <a:spLocks noChangeArrowheads="1"/>
          </p:cNvSpPr>
          <p:nvPr/>
        </p:nvSpPr>
        <p:spPr bwMode="auto">
          <a:xfrm>
            <a:off x="1011238" y="765175"/>
            <a:ext cx="8132762" cy="9239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th-TH" altLang="th-TH" sz="5400" b="1">
                <a:solidFill>
                  <a:srgbClr val="0000CC"/>
                </a:solidFill>
                <a:cs typeface="IrisUPC" pitchFamily="34" charset="-34"/>
              </a:rPr>
              <a:t>การจัดชั้นคุณภาพลูกหนี้เงินกู้</a:t>
            </a:r>
          </a:p>
        </p:txBody>
      </p:sp>
      <p:sp>
        <p:nvSpPr>
          <p:cNvPr id="1819651" name="Text Box 3"/>
          <p:cNvSpPr txBox="1">
            <a:spLocks noChangeArrowheads="1"/>
          </p:cNvSpPr>
          <p:nvPr/>
        </p:nvSpPr>
        <p:spPr bwMode="auto">
          <a:xfrm>
            <a:off x="1643063" y="2030413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th-TH" altLang="th-TH" sz="2800" b="1">
                <a:solidFill>
                  <a:srgbClr val="0000CC"/>
                </a:solidFill>
                <a:cs typeface="IrisUPC" pitchFamily="34" charset="-34"/>
              </a:rPr>
              <a:t>1.  ลูกหนี้ปกติ</a:t>
            </a:r>
          </a:p>
        </p:txBody>
      </p:sp>
      <p:sp>
        <p:nvSpPr>
          <p:cNvPr id="1819652" name="Text Box 4"/>
          <p:cNvSpPr txBox="1">
            <a:spLocks noChangeArrowheads="1"/>
          </p:cNvSpPr>
          <p:nvPr/>
        </p:nvSpPr>
        <p:spPr bwMode="auto">
          <a:xfrm>
            <a:off x="1612900" y="2830513"/>
            <a:ext cx="469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th-TH" altLang="th-TH" sz="2800" b="1">
                <a:solidFill>
                  <a:srgbClr val="0000CC"/>
                </a:solidFill>
                <a:cs typeface="IrisUPC" pitchFamily="34" charset="-34"/>
              </a:rPr>
              <a:t>2.  ลูกหนี้จัดชั้นต่ำกว่ามาตรฐาน</a:t>
            </a:r>
          </a:p>
        </p:txBody>
      </p:sp>
      <p:sp>
        <p:nvSpPr>
          <p:cNvPr id="1819653" name="Text Box 5"/>
          <p:cNvSpPr txBox="1">
            <a:spLocks noChangeArrowheads="1"/>
          </p:cNvSpPr>
          <p:nvPr/>
        </p:nvSpPr>
        <p:spPr bwMode="auto">
          <a:xfrm>
            <a:off x="1524000" y="3554413"/>
            <a:ext cx="4503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th-TH" altLang="th-TH" sz="4000" b="1">
                <a:solidFill>
                  <a:srgbClr val="0000CC"/>
                </a:solidFill>
                <a:cs typeface="IrisUPC" pitchFamily="34" charset="-34"/>
              </a:rPr>
              <a:t> </a:t>
            </a:r>
            <a:r>
              <a:rPr lang="th-TH" altLang="th-TH" sz="2800" b="1">
                <a:solidFill>
                  <a:srgbClr val="0000CC"/>
                </a:solidFill>
                <a:cs typeface="IrisUPC" pitchFamily="34" charset="-34"/>
              </a:rPr>
              <a:t>3.  ลูกหนี้จัดชั้นสงสัย</a:t>
            </a:r>
          </a:p>
        </p:txBody>
      </p:sp>
      <p:sp>
        <p:nvSpPr>
          <p:cNvPr id="1819654" name="Text Box 6"/>
          <p:cNvSpPr txBox="1">
            <a:spLocks noChangeArrowheads="1"/>
          </p:cNvSpPr>
          <p:nvPr/>
        </p:nvSpPr>
        <p:spPr bwMode="auto">
          <a:xfrm>
            <a:off x="1414463" y="4216400"/>
            <a:ext cx="4854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th-TH" altLang="th-TH" sz="4400" b="1">
                <a:solidFill>
                  <a:srgbClr val="0000CC"/>
                </a:solidFill>
                <a:cs typeface="IrisUPC" pitchFamily="34" charset="-34"/>
              </a:rPr>
              <a:t>  </a:t>
            </a:r>
            <a:r>
              <a:rPr lang="th-TH" altLang="th-TH" sz="2800" b="1">
                <a:solidFill>
                  <a:srgbClr val="0000CC"/>
                </a:solidFill>
                <a:cs typeface="IrisUPC" pitchFamily="34" charset="-34"/>
              </a:rPr>
              <a:t>4.  ลูกหนี้จัดชั้นสงสัยจะสูญ</a:t>
            </a:r>
          </a:p>
        </p:txBody>
      </p:sp>
      <p:sp>
        <p:nvSpPr>
          <p:cNvPr id="1819655" name="Text Box 7"/>
          <p:cNvSpPr txBox="1">
            <a:spLocks noChangeArrowheads="1"/>
          </p:cNvSpPr>
          <p:nvPr/>
        </p:nvSpPr>
        <p:spPr bwMode="auto">
          <a:xfrm>
            <a:off x="1624013" y="5002213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th-TH" altLang="th-TH" sz="2800" b="1">
                <a:solidFill>
                  <a:srgbClr val="0000CC"/>
                </a:solidFill>
                <a:cs typeface="IrisUPC" pitchFamily="34" charset="-34"/>
              </a:rPr>
              <a:t>5.  ลูกหนี้จัดชั้นสูญ</a:t>
            </a:r>
          </a:p>
        </p:txBody>
      </p:sp>
      <p:sp>
        <p:nvSpPr>
          <p:cNvPr id="1819656" name="AutoShape 8"/>
          <p:cNvSpPr>
            <a:spLocks/>
          </p:cNvSpPr>
          <p:nvPr/>
        </p:nvSpPr>
        <p:spPr bwMode="auto">
          <a:xfrm>
            <a:off x="6248400" y="2982913"/>
            <a:ext cx="304800" cy="2533650"/>
          </a:xfrm>
          <a:prstGeom prst="rightBrace">
            <a:avLst>
              <a:gd name="adj1" fmla="val 6927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th-TH" altLang="th-TH" sz="4000" b="1">
              <a:solidFill>
                <a:srgbClr val="000000"/>
              </a:solidFill>
              <a:latin typeface="Arial" pitchFamily="34" charset="0"/>
              <a:cs typeface="EucrosiaUPC" pitchFamily="18" charset="-34"/>
            </a:endParaRPr>
          </a:p>
        </p:txBody>
      </p:sp>
      <p:sp>
        <p:nvSpPr>
          <p:cNvPr id="1819657" name="Text Box 9"/>
          <p:cNvSpPr txBox="1">
            <a:spLocks noChangeArrowheads="1"/>
          </p:cNvSpPr>
          <p:nvPr/>
        </p:nvSpPr>
        <p:spPr bwMode="auto">
          <a:xfrm>
            <a:off x="6553200" y="3054350"/>
            <a:ext cx="1905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/>
            <a:r>
              <a:rPr lang="th-TH" altLang="th-TH" sz="3800" b="1">
                <a:solidFill>
                  <a:srgbClr val="000000"/>
                </a:solidFill>
                <a:cs typeface="IrisUPC" pitchFamily="34" charset="-34"/>
              </a:rPr>
              <a:t>ลูกหนี้</a:t>
            </a:r>
          </a:p>
          <a:p>
            <a:pPr algn="ctr"/>
            <a:r>
              <a:rPr lang="th-TH" altLang="th-TH" sz="3800" b="1">
                <a:solidFill>
                  <a:srgbClr val="000000"/>
                </a:solidFill>
                <a:cs typeface="IrisUPC" pitchFamily="34" charset="-34"/>
              </a:rPr>
              <a:t>ไม่ก่อให้  เกิดรายได้</a:t>
            </a:r>
          </a:p>
          <a:p>
            <a:pPr algn="ctr"/>
            <a:r>
              <a:rPr lang="en-US" altLang="th-TH" sz="3800" b="1">
                <a:solidFill>
                  <a:srgbClr val="000000"/>
                </a:solidFill>
                <a:cs typeface="IrisUPC" pitchFamily="34" charset="-34"/>
              </a:rPr>
              <a:t>NPL</a:t>
            </a:r>
            <a:endParaRPr lang="th-TH" altLang="th-TH" sz="3800" b="1">
              <a:solidFill>
                <a:srgbClr val="000000"/>
              </a:solidFill>
              <a:cs typeface="IrisUPC" pitchFamily="34" charset="-34"/>
            </a:endParaRPr>
          </a:p>
        </p:txBody>
      </p:sp>
      <p:sp>
        <p:nvSpPr>
          <p:cNvPr id="39946" name="ตัวยึดหมายเลขภาพนิ่ง 52"/>
          <p:cNvSpPr txBox="1">
            <a:spLocks/>
          </p:cNvSpPr>
          <p:nvPr/>
        </p:nvSpPr>
        <p:spPr bwMode="auto">
          <a:xfrm>
            <a:off x="8077200" y="6381750"/>
            <a:ext cx="106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 eaLnBrk="1" hangingPunct="1"/>
            <a:fld id="{47ACAA65-8E8A-4FDF-9F4F-8AC990B4C745}" type="slidenum">
              <a:rPr lang="en-US" altLang="th-TH" sz="160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pPr algn="ctr" eaLnBrk="1" hangingPunct="1"/>
              <a:t>71</a:t>
            </a:fld>
            <a:endParaRPr lang="th-TH" altLang="th-TH" sz="16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135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9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1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1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1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1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1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1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19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19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19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19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19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819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819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9650" grpId="0" animBg="1" autoUpdateAnimBg="0"/>
      <p:bldP spid="1819651" grpId="0" autoUpdateAnimBg="0"/>
      <p:bldP spid="1819652" grpId="0" autoUpdateAnimBg="0"/>
      <p:bldP spid="1819653" grpId="0" autoUpdateAnimBg="0"/>
      <p:bldP spid="1819654" grpId="0" autoUpdateAnimBg="0"/>
      <p:bldP spid="1819655" grpId="0" autoUpdateAnimBg="0"/>
      <p:bldP spid="1819656" grpId="0" animBg="1" autoUpdateAnimBg="0"/>
      <p:bldP spid="1819657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7700" y="1449388"/>
            <a:ext cx="8142288" cy="708025"/>
            <a:chOff x="451" y="1714"/>
            <a:chExt cx="4697" cy="446"/>
          </a:xfrm>
        </p:grpSpPr>
        <p:sp>
          <p:nvSpPr>
            <p:cNvPr id="40974" name="Text Box 3"/>
            <p:cNvSpPr txBox="1">
              <a:spLocks noChangeArrowheads="1"/>
            </p:cNvSpPr>
            <p:nvPr/>
          </p:nvSpPr>
          <p:spPr bwMode="auto">
            <a:xfrm>
              <a:off x="816" y="1714"/>
              <a:ext cx="43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>
                <a:defRPr sz="24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>
                <a:defRPr sz="20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>
                <a:defRPr sz="20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>
                <a:defRPr sz="20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>
                <a:defRPr sz="20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>
                <a:defRPr sz="20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>
                <a:defRPr sz="20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r>
                <a:rPr lang="th-TH" altLang="th-TH" sz="4000" b="1">
                  <a:solidFill>
                    <a:srgbClr val="000000"/>
                  </a:solidFill>
                  <a:cs typeface="IrisUPC" pitchFamily="34" charset="-34"/>
                </a:rPr>
                <a:t>ลูกหนี้จัดชั้นต่ำกว่ามาตรฐาน		ร้อยละ   20</a:t>
              </a:r>
            </a:p>
          </p:txBody>
        </p:sp>
        <p:pic>
          <p:nvPicPr>
            <p:cNvPr id="40975" name="Picture 4" descr="j0315836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" y="1776"/>
              <a:ext cx="26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42938" y="2160588"/>
            <a:ext cx="9429750" cy="708025"/>
            <a:chOff x="451" y="2400"/>
            <a:chExt cx="4677" cy="446"/>
          </a:xfrm>
        </p:grpSpPr>
        <p:sp>
          <p:nvSpPr>
            <p:cNvPr id="40972" name="Rectangle 6"/>
            <p:cNvSpPr>
              <a:spLocks noChangeArrowheads="1"/>
            </p:cNvSpPr>
            <p:nvPr/>
          </p:nvSpPr>
          <p:spPr bwMode="blackWhite">
            <a:xfrm>
              <a:off x="840" y="2400"/>
              <a:ext cx="428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altLang="th-TH" sz="4000" b="1">
                  <a:solidFill>
                    <a:srgbClr val="000000"/>
                  </a:solidFill>
                  <a:cs typeface="IrisUPC" pitchFamily="34" charset="-34"/>
                </a:rPr>
                <a:t>ลูกหนี้จัดชั้นสงสัย  			ร้อยละ  50</a:t>
              </a:r>
            </a:p>
          </p:txBody>
        </p:sp>
        <p:pic>
          <p:nvPicPr>
            <p:cNvPr id="40973" name="Picture 7" descr="j0315836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" y="2515"/>
              <a:ext cx="26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714375" y="2998788"/>
            <a:ext cx="9358313" cy="708025"/>
            <a:chOff x="480" y="3110"/>
            <a:chExt cx="5691" cy="446"/>
          </a:xfrm>
        </p:grpSpPr>
        <p:sp>
          <p:nvSpPr>
            <p:cNvPr id="40970" name="Rectangle 9"/>
            <p:cNvSpPr>
              <a:spLocks noChangeArrowheads="1"/>
            </p:cNvSpPr>
            <p:nvPr/>
          </p:nvSpPr>
          <p:spPr bwMode="blackWhite">
            <a:xfrm>
              <a:off x="840" y="3110"/>
              <a:ext cx="533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altLang="th-TH" sz="4000" b="1">
                  <a:solidFill>
                    <a:srgbClr val="000000"/>
                  </a:solidFill>
                  <a:cs typeface="IrisUPC" pitchFamily="34" charset="-34"/>
                </a:rPr>
                <a:t>ลูกหนี้จัดชั้นสงสัยจะสูญ/จัดชั้นสูญ	ร้อยละ 100</a:t>
              </a:r>
            </a:p>
          </p:txBody>
        </p:sp>
        <p:pic>
          <p:nvPicPr>
            <p:cNvPr id="40971" name="Picture 10" descr="j0315836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187"/>
              <a:ext cx="26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5" name="Text Box 11"/>
          <p:cNvSpPr txBox="1">
            <a:spLocks noChangeArrowheads="1"/>
          </p:cNvSpPr>
          <p:nvPr/>
        </p:nvSpPr>
        <p:spPr bwMode="auto">
          <a:xfrm>
            <a:off x="974725" y="5789613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eaLnBrk="1" hangingPunct="1"/>
            <a:endParaRPr lang="th-TH" altLang="th-TH" sz="1400" b="1" i="1">
              <a:solidFill>
                <a:srgbClr val="1F497D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33996" name="Rectangle 12"/>
          <p:cNvSpPr>
            <a:spLocks noChangeArrowheads="1"/>
          </p:cNvSpPr>
          <p:nvPr/>
        </p:nvSpPr>
        <p:spPr bwMode="blackWhite">
          <a:xfrm>
            <a:off x="987425" y="5173663"/>
            <a:ext cx="6729413" cy="1446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400" b="1" dirty="0">
                <a:solidFill>
                  <a:srgbClr val="FF0000"/>
                </a:solidFill>
                <a:cs typeface="IrisUPC" pitchFamily="34" charset="-34"/>
              </a:rPr>
              <a:t>ดอกเบี้ยเงินให้กู้ค้างรับของลูกหนี้  </a:t>
            </a:r>
            <a:r>
              <a:rPr lang="en-US" sz="4400" b="1" dirty="0">
                <a:solidFill>
                  <a:srgbClr val="FF0000"/>
                </a:solidFill>
                <a:cs typeface="IrisUPC" pitchFamily="34" charset="-34"/>
              </a:rPr>
              <a:t>NPL    </a:t>
            </a:r>
            <a:r>
              <a:rPr lang="th-TH" sz="4400" b="1" dirty="0">
                <a:solidFill>
                  <a:srgbClr val="FF0000"/>
                </a:solidFill>
                <a:cs typeface="IrisUPC" pitchFamily="34" charset="-34"/>
              </a:rPr>
              <a:t>       ให้ตั้งค่าเผื่อหนี้สงสัยจะสูญ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เต็มจำนวน</a:t>
            </a:r>
          </a:p>
        </p:txBody>
      </p:sp>
      <p:sp>
        <p:nvSpPr>
          <p:cNvPr id="40967" name="ตัวยึดหมายเลขภาพนิ่ง 52"/>
          <p:cNvSpPr txBox="1">
            <a:spLocks/>
          </p:cNvSpPr>
          <p:nvPr/>
        </p:nvSpPr>
        <p:spPr bwMode="auto">
          <a:xfrm>
            <a:off x="8077200" y="6381750"/>
            <a:ext cx="106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>
              <a:defRPr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 eaLnBrk="1" hangingPunct="1"/>
            <a:fld id="{FBBB46C7-3AED-415C-A8CB-B846825ED70C}" type="slidenum">
              <a:rPr lang="en-US" altLang="th-TH" sz="160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pPr algn="ctr" eaLnBrk="1" hangingPunct="1"/>
              <a:t>72</a:t>
            </a:fld>
            <a:endParaRPr lang="th-TH" altLang="th-TH" sz="16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blackWhite">
          <a:xfrm>
            <a:off x="1023938" y="404813"/>
            <a:ext cx="7346950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การตั้งค่าเผื่อหนี้สงสัยจะสูญ</a:t>
            </a:r>
            <a:r>
              <a:rPr lang="th-TH" sz="5400" b="1" dirty="0">
                <a:solidFill>
                  <a:srgbClr val="800000"/>
                </a:solidFill>
                <a:cs typeface="IrisUPC" pitchFamily="34" charset="-34"/>
              </a:rPr>
              <a:t>   </a:t>
            </a:r>
          </a:p>
        </p:txBody>
      </p:sp>
      <p:sp>
        <p:nvSpPr>
          <p:cNvPr id="40969" name="สี่เหลี่ยมผืนผ้า 5"/>
          <p:cNvSpPr>
            <a:spLocks noChangeArrowheads="1"/>
          </p:cNvSpPr>
          <p:nvPr/>
        </p:nvSpPr>
        <p:spPr bwMode="auto">
          <a:xfrm>
            <a:off x="457200" y="4038600"/>
            <a:ext cx="8332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buFont typeface="Wingdings" pitchFamily="2" charset="2"/>
              <a:buChar char="v"/>
            </a:pPr>
            <a:r>
              <a:rPr lang="th-TH" altLang="th-TH" sz="3600" b="1" u="sng">
                <a:solidFill>
                  <a:srgbClr val="FF0000"/>
                </a:solidFill>
                <a:latin typeface="IrisUPC" pitchFamily="34" charset="-34"/>
                <a:cs typeface="IrisUPC" pitchFamily="34" charset="-34"/>
              </a:rPr>
              <a:t>ลูกหนี้จัดชั้นกล่าวถึงเป็นพิเศษ ร้อยละ 2  (ร่างกฎกระทรวง)</a:t>
            </a:r>
            <a:endParaRPr lang="en-US" altLang="th-TH" sz="3600">
              <a:solidFill>
                <a:srgbClr val="FF0000"/>
              </a:solidFill>
              <a:latin typeface="IrisUPC" pitchFamily="34" charset="-34"/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2647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33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33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996" grpId="0" animBg="1" autoUpdateAnimBg="0"/>
      <p:bldP spid="15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 rot="16200000" flipV="1">
            <a:off x="4094163" y="3962400"/>
            <a:ext cx="1257300" cy="349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686300" y="5495925"/>
            <a:ext cx="4229100" cy="11826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523875" y="5578475"/>
            <a:ext cx="2755900" cy="923925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517525" y="3568700"/>
            <a:ext cx="2762250" cy="923925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14875" y="1725613"/>
            <a:ext cx="3363913" cy="9255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517525" y="1739900"/>
            <a:ext cx="2762250" cy="923925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992" name="Rectangle 4"/>
          <p:cNvSpPr>
            <a:spLocks noChangeArrowheads="1"/>
          </p:cNvSpPr>
          <p:nvPr/>
        </p:nvSpPr>
        <p:spPr bwMode="auto">
          <a:xfrm>
            <a:off x="620713" y="1725613"/>
            <a:ext cx="19954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th-TH" altLang="th-TH" sz="4400" b="1">
                <a:solidFill>
                  <a:srgbClr val="002060"/>
                </a:solidFill>
              </a:rPr>
              <a:t>เงินกู้ฉุกเฉิน</a:t>
            </a:r>
          </a:p>
        </p:txBody>
      </p:sp>
      <p:sp>
        <p:nvSpPr>
          <p:cNvPr id="41993" name="Rectangle 5"/>
          <p:cNvSpPr>
            <a:spLocks noChangeArrowheads="1"/>
          </p:cNvSpPr>
          <p:nvPr/>
        </p:nvSpPr>
        <p:spPr bwMode="auto">
          <a:xfrm>
            <a:off x="620713" y="3660775"/>
            <a:ext cx="238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th-TH" altLang="th-TH" sz="4800" b="1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เงินกู้สามัญ</a:t>
            </a:r>
          </a:p>
        </p:txBody>
      </p:sp>
      <p:sp>
        <p:nvSpPr>
          <p:cNvPr id="41994" name="Rectangle 6"/>
          <p:cNvSpPr>
            <a:spLocks noChangeArrowheads="1"/>
          </p:cNvSpPr>
          <p:nvPr/>
        </p:nvSpPr>
        <p:spPr bwMode="auto">
          <a:xfrm>
            <a:off x="620713" y="5686425"/>
            <a:ext cx="2460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th-TH" altLang="th-TH" sz="4400" b="1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เงินกู้พิเศษ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4879975" y="1787525"/>
            <a:ext cx="3176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th-TH" altLang="th-TH" sz="3600" b="1">
                <a:solidFill>
                  <a:srgbClr val="FFFF00"/>
                </a:solidFill>
                <a:latin typeface="IrisUPC" pitchFamily="34" charset="-34"/>
                <a:cs typeface="IrisUPC" pitchFamily="34" charset="-34"/>
              </a:rPr>
              <a:t>ไม่เกิน 12 งวด</a:t>
            </a:r>
            <a:endParaRPr lang="en-US" altLang="th-TH" sz="3600">
              <a:solidFill>
                <a:srgbClr val="FFFF00"/>
              </a:solidFill>
              <a:latin typeface="IrisUPC" pitchFamily="34" charset="-34"/>
              <a:cs typeface="IrisUPC" pitchFamily="34" charset="-34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289300" y="2178050"/>
            <a:ext cx="1352550" cy="11113"/>
          </a:xfrm>
          <a:prstGeom prst="straightConnector1">
            <a:avLst/>
          </a:prstGeom>
          <a:ln w="762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997" name="Group 48"/>
          <p:cNvGrpSpPr>
            <a:grpSpLocks/>
          </p:cNvGrpSpPr>
          <p:nvPr/>
        </p:nvGrpSpPr>
        <p:grpSpPr bwMode="auto">
          <a:xfrm>
            <a:off x="4879975" y="3014663"/>
            <a:ext cx="3956050" cy="612775"/>
            <a:chOff x="6805883" y="3014507"/>
            <a:chExt cx="5274096" cy="612175"/>
          </a:xfrm>
        </p:grpSpPr>
        <p:sp>
          <p:nvSpPr>
            <p:cNvPr id="27" name="Rounded Rectangle 26">
              <a:hlinkClick r:id="" action="ppaction://hlinkshowjump?jump=nextslide"/>
            </p:cNvPr>
            <p:cNvSpPr/>
            <p:nvPr/>
          </p:nvSpPr>
          <p:spPr>
            <a:xfrm>
              <a:off x="6805883" y="3014507"/>
              <a:ext cx="5081316" cy="61217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33397" y="3014507"/>
              <a:ext cx="5246582" cy="5852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dirty="0">
                  <a:solidFill>
                    <a:srgbClr val="002060"/>
                  </a:solidFill>
                  <a:latin typeface="IrisUPC" panose="020B0300020202020204" pitchFamily="34" charset="-34"/>
                  <a:ea typeface="IrisUPC" panose="020B0300020202020204" pitchFamily="34" charset="-34"/>
                  <a:cs typeface="IrisUPC" panose="020B0300020202020204" pitchFamily="34" charset="-34"/>
                </a:rPr>
                <a:t>ตาม</a:t>
              </a:r>
              <a:r>
                <a:rPr lang="th-TH" sz="3200" b="1" dirty="0">
                  <a:solidFill>
                    <a:srgbClr val="FF0000"/>
                  </a:solidFill>
                  <a:latin typeface="IrisUPC" panose="020B0300020202020204" pitchFamily="34" charset="-34"/>
                  <a:ea typeface="IrisUPC" panose="020B0300020202020204" pitchFamily="34" charset="-34"/>
                  <a:cs typeface="IrisUPC" panose="020B0300020202020204" pitchFamily="34" charset="-34"/>
                </a:rPr>
                <a:t>แหล่งที่มาของทุนดำเนินงาน</a:t>
              </a:r>
              <a:endParaRPr lang="en-US" sz="3200" dirty="0">
                <a:solidFill>
                  <a:srgbClr val="FF0000"/>
                </a:solidFill>
                <a:latin typeface="IrisUPC" panose="020B0300020202020204" pitchFamily="34" charset="-34"/>
                <a:ea typeface="IrisUPC" panose="020B0300020202020204" pitchFamily="34" charset="-34"/>
                <a:cs typeface="IrisUPC" panose="020B0300020202020204" pitchFamily="34" charset="-34"/>
              </a:endParaRPr>
            </a:p>
          </p:txBody>
        </p:sp>
      </p:grpSp>
      <p:grpSp>
        <p:nvGrpSpPr>
          <p:cNvPr id="41998" name="Group 49"/>
          <p:cNvGrpSpPr>
            <a:grpSpLocks/>
          </p:cNvGrpSpPr>
          <p:nvPr/>
        </p:nvGrpSpPr>
        <p:grpSpPr bwMode="auto">
          <a:xfrm>
            <a:off x="4937125" y="4340225"/>
            <a:ext cx="3062288" cy="628650"/>
            <a:chOff x="6824625" y="4354262"/>
            <a:chExt cx="4081467" cy="630156"/>
          </a:xfrm>
        </p:grpSpPr>
        <p:sp>
          <p:nvSpPr>
            <p:cNvPr id="26" name="Rounded Rectangle 25"/>
            <p:cNvSpPr/>
            <p:nvPr/>
          </p:nvSpPr>
          <p:spPr>
            <a:xfrm>
              <a:off x="6824625" y="4354262"/>
              <a:ext cx="3979906" cy="612652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013" name="Rectangle 22"/>
            <p:cNvSpPr>
              <a:spLocks noChangeArrowheads="1"/>
            </p:cNvSpPr>
            <p:nvPr/>
          </p:nvSpPr>
          <p:spPr bwMode="auto">
            <a:xfrm>
              <a:off x="6970399" y="4399643"/>
              <a:ext cx="393569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th-TH" altLang="th-TH" sz="3200" b="1">
                  <a:solidFill>
                    <a:srgbClr val="002060"/>
                  </a:solidFill>
                  <a:latin typeface="IrisUPC" pitchFamily="34" charset="-34"/>
                  <a:cs typeface="IrisUPC" pitchFamily="34" charset="-34"/>
                </a:rPr>
                <a:t>ตาม</a:t>
              </a:r>
              <a:r>
                <a:rPr lang="th-TH" altLang="th-TH" sz="3200" b="1">
                  <a:solidFill>
                    <a:srgbClr val="FF0000"/>
                  </a:solidFill>
                  <a:latin typeface="IrisUPC" pitchFamily="34" charset="-34"/>
                  <a:cs typeface="IrisUPC" pitchFamily="34" charset="-34"/>
                </a:rPr>
                <a:t>เกณฑ์หลักประกัน</a:t>
              </a:r>
              <a:endParaRPr lang="en-US" altLang="th-TH" sz="3200">
                <a:solidFill>
                  <a:srgbClr val="FF0000"/>
                </a:solidFill>
                <a:latin typeface="IrisUPC" pitchFamily="34" charset="-34"/>
                <a:cs typeface="IrisUPC" pitchFamily="34" charset="-34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705350" y="5524500"/>
            <a:ext cx="4210050" cy="12017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white"/>
                </a:solidFill>
                <a:latin typeface="IrisUPC" panose="020B0300020202020204" pitchFamily="34" charset="-34"/>
                <a:ea typeface="IrisUPC" panose="020B0300020202020204" pitchFamily="34" charset="-34"/>
                <a:cs typeface="IrisUPC" panose="020B0300020202020204" pitchFamily="34" charset="-34"/>
              </a:rPr>
              <a:t>ใช้หลักทรัพย์ค้ำประกันเท่านั้น </a:t>
            </a:r>
            <a:r>
              <a:rPr lang="en-US" sz="3600" b="1" dirty="0">
                <a:solidFill>
                  <a:prstClr val="white"/>
                </a:solidFill>
                <a:latin typeface="IrisUPC" panose="020B0300020202020204" pitchFamily="34" charset="-34"/>
                <a:ea typeface="IrisUPC" panose="020B0300020202020204" pitchFamily="34" charset="-34"/>
                <a:cs typeface="IrisUPC" panose="020B0300020202020204" pitchFamily="34" charset="-34"/>
              </a:rPr>
              <a:t> </a:t>
            </a:r>
            <a:r>
              <a:rPr lang="th-TH" sz="3600" b="1" dirty="0">
                <a:solidFill>
                  <a:srgbClr val="FFFF00"/>
                </a:solidFill>
                <a:latin typeface="IrisUPC" panose="020B0300020202020204" pitchFamily="34" charset="-34"/>
                <a:ea typeface="IrisUPC" panose="020B0300020202020204" pitchFamily="34" charset="-34"/>
                <a:cs typeface="IrisUPC" panose="020B0300020202020204" pitchFamily="34" charset="-34"/>
              </a:rPr>
              <a:t>ไม่เกิน </a:t>
            </a:r>
            <a:r>
              <a:rPr lang="en-US" sz="3600" b="1" dirty="0">
                <a:solidFill>
                  <a:srgbClr val="FFFF00"/>
                </a:solidFill>
                <a:latin typeface="IrisUPC" panose="020B0300020202020204" pitchFamily="34" charset="-34"/>
                <a:ea typeface="IrisUPC" panose="020B0300020202020204" pitchFamily="34" charset="-34"/>
                <a:cs typeface="IrisUPC" panose="020B0300020202020204" pitchFamily="34" charset="-34"/>
              </a:rPr>
              <a:t>360</a:t>
            </a:r>
            <a:r>
              <a:rPr lang="th-TH" sz="3600" b="1" dirty="0">
                <a:solidFill>
                  <a:srgbClr val="FFFF00"/>
                </a:solidFill>
                <a:latin typeface="IrisUPC" panose="020B0300020202020204" pitchFamily="34" charset="-34"/>
                <a:ea typeface="IrisUPC" panose="020B0300020202020204" pitchFamily="34" charset="-34"/>
                <a:cs typeface="IrisUPC" panose="020B0300020202020204" pitchFamily="34" charset="-34"/>
              </a:rPr>
              <a:t> งวด </a:t>
            </a:r>
            <a:endParaRPr lang="en-US" sz="3600" dirty="0">
              <a:solidFill>
                <a:srgbClr val="FFFF00"/>
              </a:solidFill>
              <a:latin typeface="IrisUPC" panose="020B0300020202020204" pitchFamily="34" charset="-34"/>
              <a:ea typeface="IrisUPC" panose="020B0300020202020204" pitchFamily="34" charset="-34"/>
              <a:cs typeface="IrisUPC" panose="020B0300020202020204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4697413" y="3282950"/>
            <a:ext cx="203200" cy="460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91063" y="4608513"/>
            <a:ext cx="209550" cy="4603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7525" y="355600"/>
            <a:ext cx="2459038" cy="7699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2060"/>
                </a:solidFill>
                <a:latin typeface="IrisUPC" panose="020B0300020202020204" pitchFamily="34" charset="-34"/>
                <a:ea typeface="IrisUPC" panose="020B0300020202020204" pitchFamily="34" charset="-34"/>
                <a:cs typeface="IrisUPC" panose="020B0300020202020204" pitchFamily="34" charset="-34"/>
              </a:rPr>
              <a:t>ประเภทเงินกู้</a:t>
            </a:r>
            <a:endParaRPr lang="en-US" sz="4400" b="1" dirty="0">
              <a:solidFill>
                <a:srgbClr val="002060"/>
              </a:solidFill>
              <a:latin typeface="IrisUPC" panose="020B0300020202020204" pitchFamily="34" charset="-34"/>
              <a:ea typeface="IrisUPC" panose="020B0300020202020204" pitchFamily="34" charset="-34"/>
              <a:cs typeface="IrisUPC" panose="020B0300020202020204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05350" y="355600"/>
            <a:ext cx="3373438" cy="7699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2060"/>
                </a:solidFill>
                <a:latin typeface="IrisUPC" panose="020B0300020202020204" pitchFamily="34" charset="-34"/>
                <a:ea typeface="IrisUPC" panose="020B0300020202020204" pitchFamily="34" charset="-34"/>
                <a:cs typeface="IrisUPC" panose="020B0300020202020204" pitchFamily="34" charset="-34"/>
              </a:rPr>
              <a:t>จำนวนงวดชำระหนี้</a:t>
            </a:r>
            <a:endParaRPr lang="en-US" sz="4400" b="1" dirty="0">
              <a:solidFill>
                <a:srgbClr val="002060"/>
              </a:solidFill>
              <a:latin typeface="IrisUPC" panose="020B0300020202020204" pitchFamily="34" charset="-34"/>
              <a:ea typeface="IrisUPC" panose="020B0300020202020204" pitchFamily="34" charset="-34"/>
              <a:cs typeface="IrisUPC" panose="020B0300020202020204" pitchFamily="34" charset="-34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281363" y="6035675"/>
            <a:ext cx="1350962" cy="9525"/>
          </a:xfrm>
          <a:prstGeom prst="straightConnector1">
            <a:avLst/>
          </a:prstGeom>
          <a:ln w="762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302000" y="4021138"/>
            <a:ext cx="1352550" cy="9525"/>
          </a:xfrm>
          <a:prstGeom prst="straightConnector1">
            <a:avLst/>
          </a:prstGeom>
          <a:ln w="762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Down Arrow 46"/>
          <p:cNvSpPr/>
          <p:nvPr/>
        </p:nvSpPr>
        <p:spPr>
          <a:xfrm>
            <a:off x="1119058" y="1202665"/>
            <a:ext cx="1391478" cy="349495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5792297" y="1183572"/>
            <a:ext cx="1391478" cy="349495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694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2093913"/>
            <a:ext cx="191135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entagon 30"/>
          <p:cNvSpPr/>
          <p:nvPr/>
        </p:nvSpPr>
        <p:spPr>
          <a:xfrm>
            <a:off x="2835088" y="473043"/>
            <a:ext cx="5851711" cy="102173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254524" y="452879"/>
            <a:ext cx="2550085" cy="101079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96767" y="3480464"/>
            <a:ext cx="420191" cy="1652437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2804609" y="5013815"/>
            <a:ext cx="3135467" cy="108114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2753137" y="2385392"/>
            <a:ext cx="3128293" cy="1119808"/>
          </a:xfrm>
          <a:prstGeom prst="homePlat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896669" y="4987576"/>
            <a:ext cx="3069089" cy="1081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11910" y="2518917"/>
            <a:ext cx="3038609" cy="952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56" name="Rectangle 1"/>
          <p:cNvSpPr>
            <a:spLocks noChangeArrowheads="1"/>
          </p:cNvSpPr>
          <p:nvPr/>
        </p:nvSpPr>
        <p:spPr bwMode="auto">
          <a:xfrm>
            <a:off x="331788" y="568325"/>
            <a:ext cx="2020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684213" indent="-684213" eaLnBrk="1" hangingPunct="1">
              <a:spcBef>
                <a:spcPct val="20000"/>
              </a:spcBef>
            </a:pPr>
            <a:r>
              <a:rPr lang="th-TH" altLang="th-TH" sz="4400" b="1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เงินกู้สามัญ</a:t>
            </a:r>
          </a:p>
        </p:txBody>
      </p:sp>
      <p:sp>
        <p:nvSpPr>
          <p:cNvPr id="44057" name="Rectangle 9"/>
          <p:cNvSpPr>
            <a:spLocks noChangeArrowheads="1"/>
          </p:cNvSpPr>
          <p:nvPr/>
        </p:nvSpPr>
        <p:spPr bwMode="auto">
          <a:xfrm>
            <a:off x="6045200" y="2671763"/>
            <a:ext cx="2800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th-TH" altLang="th-TH" sz="3600" b="1">
                <a:solidFill>
                  <a:srgbClr val="000000"/>
                </a:solidFill>
              </a:rPr>
              <a:t>ไม่เกิน </a:t>
            </a:r>
            <a:r>
              <a:rPr lang="en-US" altLang="th-TH" sz="3600" b="1">
                <a:solidFill>
                  <a:srgbClr val="000000"/>
                </a:solidFill>
                <a:cs typeface="Cordia New" pitchFamily="34" charset="-34"/>
              </a:rPr>
              <a:t>150</a:t>
            </a:r>
            <a:r>
              <a:rPr lang="th-TH" altLang="th-TH" sz="3600" b="1">
                <a:solidFill>
                  <a:srgbClr val="000000"/>
                </a:solidFill>
              </a:rPr>
              <a:t>งวด  </a:t>
            </a:r>
            <a:endParaRPr lang="en-US" altLang="th-TH" sz="3600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4058" name="Rectangle 11"/>
          <p:cNvSpPr>
            <a:spLocks noChangeArrowheads="1"/>
          </p:cNvSpPr>
          <p:nvPr/>
        </p:nvSpPr>
        <p:spPr bwMode="auto">
          <a:xfrm>
            <a:off x="2974975" y="5041900"/>
            <a:ext cx="28305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h-TH" altLang="th-TH" sz="3200" b="1">
                <a:solidFill>
                  <a:srgbClr val="000000"/>
                </a:solidFill>
                <a:latin typeface="IrisUPC" pitchFamily="34" charset="-34"/>
                <a:cs typeface="IrisUPC" pitchFamily="34" charset="-34"/>
              </a:rPr>
              <a:t>ใช้บุคคลค้ำประกัน</a:t>
            </a:r>
            <a:endParaRPr lang="en-US" altLang="th-TH" sz="3200" b="1">
              <a:solidFill>
                <a:srgbClr val="000000"/>
              </a:solidFill>
              <a:latin typeface="IrisUPC" pitchFamily="34" charset="-34"/>
              <a:cs typeface="IrisUPC" pitchFamily="34" charset="-34"/>
            </a:endParaRPr>
          </a:p>
          <a:p>
            <a:pPr eaLnBrk="1" hangingPunct="1"/>
            <a:r>
              <a:rPr lang="th-TH" altLang="th-TH" sz="3200" b="1">
                <a:solidFill>
                  <a:srgbClr val="000000"/>
                </a:solidFill>
                <a:latin typeface="IrisUPC" pitchFamily="34" charset="-34"/>
                <a:cs typeface="IrisUPC" pitchFamily="34" charset="-34"/>
              </a:rPr>
              <a:t>ร่วมกับหลักทรัพย์</a:t>
            </a:r>
            <a:endParaRPr lang="en-US" altLang="th-TH" sz="3200">
              <a:solidFill>
                <a:srgbClr val="000000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44059" name="Rectangle 13"/>
          <p:cNvSpPr>
            <a:spLocks noChangeArrowheads="1"/>
          </p:cNvSpPr>
          <p:nvPr/>
        </p:nvSpPr>
        <p:spPr bwMode="auto">
          <a:xfrm>
            <a:off x="3298825" y="650875"/>
            <a:ext cx="3978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4400" b="1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: </a:t>
            </a:r>
            <a:r>
              <a:rPr lang="th-TH" altLang="th-TH" sz="4400" b="1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เกณฑ์ตามหลักประกัน</a:t>
            </a:r>
            <a:endParaRPr lang="en-US" altLang="th-TH" sz="4400">
              <a:solidFill>
                <a:srgbClr val="000000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2098048" y="3898879"/>
            <a:ext cx="665922" cy="815609"/>
          </a:xfrm>
          <a:prstGeom prst="chevron">
            <a:avLst/>
          </a:prstGeom>
          <a:solidFill>
            <a:srgbClr val="9966F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63" name="Rectangle 33"/>
          <p:cNvSpPr>
            <a:spLocks noChangeArrowheads="1"/>
          </p:cNvSpPr>
          <p:nvPr/>
        </p:nvSpPr>
        <p:spPr bwMode="auto">
          <a:xfrm>
            <a:off x="3063875" y="1771650"/>
            <a:ext cx="1427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th-TH" altLang="th-TH" sz="3600" b="1">
                <a:solidFill>
                  <a:srgbClr val="000000"/>
                </a:solidFill>
                <a:latin typeface="IrisUPC" pitchFamily="34" charset="-34"/>
                <a:cs typeface="IrisUPC" pitchFamily="34" charset="-34"/>
              </a:rPr>
              <a:t>กรณีที่ </a:t>
            </a:r>
            <a:r>
              <a:rPr lang="en-US" altLang="th-TH" sz="3600" b="1">
                <a:solidFill>
                  <a:srgbClr val="000000"/>
                </a:solidFill>
                <a:latin typeface="IrisUPC" pitchFamily="34" charset="-34"/>
                <a:cs typeface="IrisUPC" pitchFamily="34" charset="-34"/>
              </a:rPr>
              <a:t>1 </a:t>
            </a:r>
            <a:endParaRPr lang="en-US" altLang="th-TH" sz="3600">
              <a:solidFill>
                <a:srgbClr val="000000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44064" name="Rectangle 34"/>
          <p:cNvSpPr>
            <a:spLocks noChangeArrowheads="1"/>
          </p:cNvSpPr>
          <p:nvPr/>
        </p:nvSpPr>
        <p:spPr bwMode="auto">
          <a:xfrm>
            <a:off x="3298825" y="4476750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th-TH" altLang="th-TH" sz="3600" b="1">
                <a:solidFill>
                  <a:srgbClr val="000000"/>
                </a:solidFill>
                <a:latin typeface="IrisUPC" pitchFamily="34" charset="-34"/>
                <a:cs typeface="IrisUPC" pitchFamily="34" charset="-34"/>
              </a:rPr>
              <a:t>กรณีที่ </a:t>
            </a:r>
            <a:r>
              <a:rPr lang="en-US" altLang="th-TH" sz="3600" b="1">
                <a:solidFill>
                  <a:srgbClr val="000000"/>
                </a:solidFill>
                <a:latin typeface="IrisUPC" pitchFamily="34" charset="-34"/>
                <a:cs typeface="IrisUPC" pitchFamily="34" charset="-34"/>
              </a:rPr>
              <a:t>2</a:t>
            </a:r>
            <a:endParaRPr lang="en-US" altLang="th-TH" sz="3600">
              <a:solidFill>
                <a:srgbClr val="000000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44065" name="Rectangle 2"/>
          <p:cNvSpPr>
            <a:spLocks noChangeArrowheads="1"/>
          </p:cNvSpPr>
          <p:nvPr/>
        </p:nvSpPr>
        <p:spPr bwMode="auto">
          <a:xfrm>
            <a:off x="2841625" y="2393950"/>
            <a:ext cx="20351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th-TH" altLang="th-TH" sz="3200" b="1">
                <a:solidFill>
                  <a:srgbClr val="000000"/>
                </a:solidFill>
                <a:latin typeface="IrisUPC" pitchFamily="34" charset="-34"/>
                <a:cs typeface="IrisUPC" pitchFamily="34" charset="-34"/>
              </a:rPr>
              <a:t>บุคคลค้ำประกัน</a:t>
            </a:r>
          </a:p>
          <a:p>
            <a:pPr algn="ctr" eaLnBrk="1" hangingPunct="1"/>
            <a:r>
              <a:rPr lang="th-TH" altLang="th-TH" sz="3200" b="1">
                <a:solidFill>
                  <a:srgbClr val="000000"/>
                </a:solidFill>
                <a:latin typeface="IrisUPC" pitchFamily="34" charset="-34"/>
                <a:cs typeface="IrisUPC" pitchFamily="34" charset="-34"/>
              </a:rPr>
              <a:t>อย่างเดียว</a:t>
            </a:r>
            <a:endParaRPr lang="en-US" altLang="th-TH" sz="3200">
              <a:solidFill>
                <a:srgbClr val="000000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200" y="3898900"/>
            <a:ext cx="2033588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UPC" panose="020B0300020202020204" pitchFamily="34" charset="-34"/>
                <a:ea typeface="IrisUPC" panose="020B0300020202020204" pitchFamily="34" charset="-34"/>
                <a:cs typeface="IrisUPC" panose="020B0300020202020204" pitchFamily="34" charset="-34"/>
              </a:rPr>
              <a:t>หลักประกัน</a:t>
            </a:r>
            <a:endParaRPr lang="en-US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UPC" panose="020B0300020202020204" pitchFamily="34" charset="-34"/>
              <a:ea typeface="IrisUPC" panose="020B0300020202020204" pitchFamily="34" charset="-34"/>
              <a:cs typeface="IrisUPC" panose="020B0300020202020204" pitchFamily="34" charset="-34"/>
            </a:endParaRPr>
          </a:p>
        </p:txBody>
      </p:sp>
      <p:sp>
        <p:nvSpPr>
          <p:cNvPr id="44067" name="Rectangle 37"/>
          <p:cNvSpPr>
            <a:spLocks noChangeArrowheads="1"/>
          </p:cNvSpPr>
          <p:nvPr/>
        </p:nvSpPr>
        <p:spPr bwMode="auto">
          <a:xfrm>
            <a:off x="5911850" y="5473700"/>
            <a:ext cx="3067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th-TH" altLang="th-TH" sz="3600" b="1">
                <a:solidFill>
                  <a:srgbClr val="000000"/>
                </a:solidFill>
              </a:rPr>
              <a:t>ไม่เกิน </a:t>
            </a:r>
            <a:r>
              <a:rPr lang="en-US" altLang="th-TH" sz="3600" b="1">
                <a:solidFill>
                  <a:srgbClr val="000000"/>
                </a:solidFill>
              </a:rPr>
              <a:t>240</a:t>
            </a:r>
            <a:r>
              <a:rPr lang="en-US" altLang="th-TH" sz="3600" b="1">
                <a:solidFill>
                  <a:srgbClr val="000000"/>
                </a:solidFill>
                <a:cs typeface="Cordia New" pitchFamily="34" charset="-34"/>
              </a:rPr>
              <a:t> </a:t>
            </a:r>
            <a:r>
              <a:rPr lang="th-TH" altLang="th-TH" sz="3600" b="1">
                <a:solidFill>
                  <a:srgbClr val="000000"/>
                </a:solidFill>
              </a:rPr>
              <a:t>งวด  </a:t>
            </a:r>
            <a:endParaRPr lang="en-US" altLang="th-TH" sz="3600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440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5008563"/>
            <a:ext cx="119697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1625" y="6103938"/>
            <a:ext cx="6108700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หรือใช้หลักทรัพย์เป็นประกันอย่างเดียว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459310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922114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6000" dirty="0" smtClean="0">
                <a:latin typeface="BooK_R-luX [2006]" pitchFamily="2" charset="0"/>
                <a:cs typeface="BooK_R-luX [2006]" pitchFamily="2" charset="0"/>
              </a:rPr>
              <a:t/>
            </a:r>
            <a:br>
              <a:rPr lang="th-TH" sz="6000" dirty="0" smtClean="0">
                <a:latin typeface="BooK_R-luX [2006]" pitchFamily="2" charset="0"/>
                <a:cs typeface="BooK_R-luX [2006]" pitchFamily="2" charset="0"/>
              </a:rPr>
            </a:br>
            <a:r>
              <a:rPr lang="th-TH" sz="6000" dirty="0" smtClean="0">
                <a:latin typeface="BooK_R-luX [2006]" pitchFamily="2" charset="0"/>
                <a:cs typeface="BooK_R-luX [2006]" pitchFamily="2" charset="0"/>
              </a:rPr>
              <a:t>เกณฑ์</a:t>
            </a:r>
            <a:r>
              <a:rPr lang="th-TH" sz="6000" dirty="0">
                <a:latin typeface="BooK_R-luX [2006]" pitchFamily="2" charset="0"/>
                <a:cs typeface="BooK_R-luX [2006]" pitchFamily="2" charset="0"/>
              </a:rPr>
              <a:t>วัดความมีประสิทธิภาพทางการเงินของสหกรณ์</a:t>
            </a:r>
            <a:br>
              <a:rPr lang="th-TH" sz="6000" dirty="0">
                <a:latin typeface="BooK_R-luX [2006]" pitchFamily="2" charset="0"/>
                <a:cs typeface="BooK_R-luX [2006]" pitchFamily="2" charset="0"/>
              </a:rPr>
            </a:br>
            <a:endParaRPr lang="th-TH" sz="6000" dirty="0">
              <a:solidFill>
                <a:srgbClr val="FF0000"/>
              </a:solidFill>
              <a:latin typeface="BooK_R-luX [2006]" pitchFamily="2" charset="0"/>
              <a:cs typeface="BooK_R-luX [2006]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75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619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ชสอ\เกณฑ์กำกับดูแลความมั่นคง\อบรม 26-27 ตค\New Folder\Picture1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43648" y="891802"/>
            <a:ext cx="1980000" cy="289756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33648" y="1447800"/>
            <a:ext cx="1980000" cy="27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D:\ชสอ\เกณฑ์กำกับดูแลความมั่นคง\อบรม 23-24 พย\New Folder\New Doc 11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0"/>
            <a:ext cx="19796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381625" cy="5105400"/>
          </a:xfrm>
        </p:spPr>
        <p:txBody>
          <a:bodyPr rtlCol="0">
            <a:normAutofit/>
          </a:bodyPr>
          <a:lstStyle/>
          <a:p>
            <a:pPr marL="355600" indent="-355600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lang="en-US" sz="3600" dirty="0">
                <a:solidFill>
                  <a:srgbClr val="000099"/>
                </a:solidFill>
                <a:latin typeface="DSN KaMon" pitchFamily="2" charset="-34"/>
                <a:cs typeface="DSN KaMon" pitchFamily="2" charset="-34"/>
              </a:rPr>
              <a:t>CAMELS</a:t>
            </a:r>
          </a:p>
          <a:p>
            <a:pPr marL="355600" indent="-355600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lang="en-US" sz="3600" dirty="0">
                <a:solidFill>
                  <a:srgbClr val="C00000"/>
                </a:solidFill>
                <a:latin typeface="DSN KaMon" pitchFamily="2" charset="-34"/>
                <a:cs typeface="DSN KaMon" pitchFamily="2" charset="-34"/>
              </a:rPr>
              <a:t>CFSAWS:ss</a:t>
            </a:r>
          </a:p>
          <a:p>
            <a:pPr marL="355600" indent="-355600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lang="th-TH" sz="3600" dirty="0">
                <a:solidFill>
                  <a:srgbClr val="D60093"/>
                </a:solidFill>
                <a:latin typeface="DSN KaMon" pitchFamily="2" charset="-34"/>
                <a:cs typeface="DSN KaMon" pitchFamily="2" charset="-34"/>
              </a:rPr>
              <a:t>คู่มือเกณฑ์อ้างอิง</a:t>
            </a:r>
            <a:r>
              <a:rPr lang="en-US" sz="3600" dirty="0">
                <a:solidFill>
                  <a:srgbClr val="D60093"/>
                </a:solidFill>
                <a:latin typeface="DSN KaMon" pitchFamily="2" charset="-34"/>
                <a:cs typeface="DSN KaMon" pitchFamily="2" charset="-34"/>
              </a:rPr>
              <a:t>(Benchmark</a:t>
            </a:r>
            <a:r>
              <a:rPr lang="en-US" sz="3600" dirty="0" smtClean="0">
                <a:solidFill>
                  <a:srgbClr val="D60093"/>
                </a:solidFill>
                <a:latin typeface="DSN KaMon" pitchFamily="2" charset="-34"/>
                <a:cs typeface="DSN KaMon" pitchFamily="2" charset="-34"/>
              </a:rPr>
              <a:t>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3600" dirty="0">
                <a:solidFill>
                  <a:srgbClr val="D60093"/>
                </a:solidFill>
                <a:latin typeface="DSN KaMon" pitchFamily="2" charset="-34"/>
                <a:cs typeface="DSN KaMon" pitchFamily="2" charset="-34"/>
              </a:rPr>
              <a:t> </a:t>
            </a:r>
            <a:r>
              <a:rPr lang="en-US" sz="3600" dirty="0" smtClean="0">
                <a:solidFill>
                  <a:srgbClr val="D60093"/>
                </a:solidFill>
                <a:latin typeface="DSN KaMon" pitchFamily="2" charset="-34"/>
                <a:cs typeface="DSN KaMon" pitchFamily="2" charset="-34"/>
              </a:rPr>
              <a:t>   </a:t>
            </a:r>
            <a:r>
              <a:rPr lang="th-TH" sz="3600" dirty="0" smtClean="0">
                <a:solidFill>
                  <a:srgbClr val="D60093"/>
                </a:solidFill>
                <a:latin typeface="DSN KaMon" pitchFamily="2" charset="-34"/>
                <a:cs typeface="DSN KaMon" pitchFamily="2" charset="-34"/>
              </a:rPr>
              <a:t>ปี </a:t>
            </a:r>
            <a:r>
              <a:rPr lang="th-TH" sz="3600" dirty="0">
                <a:solidFill>
                  <a:srgbClr val="D60093"/>
                </a:solidFill>
                <a:latin typeface="DSN KaMon" pitchFamily="2" charset="-34"/>
                <a:cs typeface="DSN KaMon" pitchFamily="2" charset="-34"/>
              </a:rPr>
              <a:t>2549</a:t>
            </a:r>
          </a:p>
          <a:p>
            <a:pPr marL="355600" indent="-355600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lang="th-TH" sz="3600" dirty="0">
                <a:solidFill>
                  <a:srgbClr val="6600CC"/>
                </a:solidFill>
                <a:latin typeface="DSN KaMon" pitchFamily="2" charset="-34"/>
                <a:cs typeface="DSN KaMon" pitchFamily="2" charset="-34"/>
              </a:rPr>
              <a:t>เกณฑ์จัดชั้นความ</a:t>
            </a:r>
            <a:r>
              <a:rPr lang="th-TH" sz="3600" dirty="0" smtClean="0">
                <a:solidFill>
                  <a:srgbClr val="6600CC"/>
                </a:solidFill>
                <a:latin typeface="DSN KaMon" pitchFamily="2" charset="-34"/>
                <a:cs typeface="DSN KaMon" pitchFamily="2" charset="-34"/>
              </a:rPr>
              <a:t>เข้มแข็งของ</a:t>
            </a:r>
            <a:r>
              <a:rPr lang="th-TH" sz="3600" dirty="0">
                <a:solidFill>
                  <a:srgbClr val="6600CC"/>
                </a:solidFill>
                <a:latin typeface="DSN KaMon" pitchFamily="2" charset="-34"/>
                <a:cs typeface="DSN KaMon" pitchFamily="2" charset="-34"/>
              </a:rPr>
              <a:t>สหกรณ์</a:t>
            </a:r>
          </a:p>
          <a:p>
            <a:pPr marL="355600" indent="-355600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lang="en-US" sz="3600" dirty="0">
                <a:solidFill>
                  <a:srgbClr val="006600"/>
                </a:solidFill>
                <a:latin typeface="DSN KaMon" pitchFamily="2" charset="-34"/>
                <a:cs typeface="DSN KaMon" pitchFamily="2" charset="-34"/>
              </a:rPr>
              <a:t>PRUDENTIAL </a:t>
            </a:r>
            <a:r>
              <a:rPr lang="en-US" sz="3600" dirty="0" smtClean="0">
                <a:solidFill>
                  <a:srgbClr val="006600"/>
                </a:solidFill>
                <a:latin typeface="DSN KaMon" pitchFamily="2" charset="-34"/>
                <a:cs typeface="DSN KaMon" pitchFamily="2" charset="-34"/>
              </a:rPr>
              <a:t>STANDARDS </a:t>
            </a:r>
            <a:endParaRPr lang="th-TH" sz="3600" dirty="0" smtClean="0">
              <a:solidFill>
                <a:srgbClr val="006600"/>
              </a:solidFill>
              <a:latin typeface="DSN KaMon" pitchFamily="2" charset="-34"/>
              <a:cs typeface="DSN KaMon" pitchFamily="2" charset="-34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th-TH" sz="3600" dirty="0" smtClean="0">
                <a:solidFill>
                  <a:srgbClr val="006600"/>
                </a:solidFill>
                <a:latin typeface="DSN KaMon" pitchFamily="2" charset="-34"/>
                <a:cs typeface="DSN KaMon" pitchFamily="2" charset="-34"/>
              </a:rPr>
              <a:t>ของ</a:t>
            </a:r>
            <a:r>
              <a:rPr lang="th-TH" sz="3600" dirty="0">
                <a:solidFill>
                  <a:srgbClr val="006600"/>
                </a:solidFill>
                <a:latin typeface="DSN KaMon" pitchFamily="2" charset="-34"/>
                <a:cs typeface="DSN KaMon" pitchFamily="2" charset="-34"/>
              </a:rPr>
              <a:t>สภาเครดิตยูเนี่ย</a:t>
            </a:r>
            <a:r>
              <a:rPr lang="th-TH" sz="3600" dirty="0" err="1">
                <a:solidFill>
                  <a:srgbClr val="006600"/>
                </a:solidFill>
                <a:latin typeface="DSN KaMon" pitchFamily="2" charset="-34"/>
                <a:cs typeface="DSN KaMon" pitchFamily="2" charset="-34"/>
              </a:rPr>
              <a:t>นโลก</a:t>
            </a:r>
            <a:r>
              <a:rPr lang="th-TH" sz="3600" dirty="0">
                <a:solidFill>
                  <a:srgbClr val="006600"/>
                </a:solidFill>
                <a:latin typeface="DSN KaMon" pitchFamily="2" charset="-34"/>
                <a:cs typeface="DSN KaMon" pitchFamily="2" charset="-34"/>
              </a:rPr>
              <a:t> </a:t>
            </a:r>
            <a:r>
              <a:rPr lang="en-US" sz="3600" dirty="0" smtClean="0">
                <a:solidFill>
                  <a:srgbClr val="006600"/>
                </a:solidFill>
                <a:latin typeface="DSN KaMon" pitchFamily="2" charset="-34"/>
                <a:cs typeface="DSN KaMon" pitchFamily="2" charset="-34"/>
              </a:rPr>
              <a:t>: </a:t>
            </a:r>
            <a:r>
              <a:rPr lang="en-US" sz="3600" dirty="0">
                <a:solidFill>
                  <a:srgbClr val="006600"/>
                </a:solidFill>
                <a:latin typeface="DSN KaMon" pitchFamily="2" charset="-34"/>
                <a:cs typeface="DSN KaMon" pitchFamily="2" charset="-34"/>
              </a:rPr>
              <a:t>PEARLS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KaMon" pitchFamily="2" charset="-34"/>
                <a:cs typeface="DSN KaMon" pitchFamily="2" charset="-34"/>
              </a:rPr>
              <a:t>6</a:t>
            </a:r>
            <a:r>
              <a:rPr lang="th-TH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N KaMon" pitchFamily="2" charset="-34"/>
                <a:cs typeface="DSN KaMon" pitchFamily="2" charset="-34"/>
              </a:rPr>
              <a:t>) </a:t>
            </a:r>
            <a:r>
              <a:rPr lang="th-TH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SN KaMon" pitchFamily="2" charset="-34"/>
                <a:cs typeface="DSN KaMon" pitchFamily="2" charset="-34"/>
              </a:rPr>
              <a:t>บริษัทท</a:t>
            </a:r>
            <a:r>
              <a:rPr lang="th-TH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DSN KaMon" pitchFamily="2" charset="-34"/>
                <a:cs typeface="DSN KaMon" pitchFamily="2" charset="-34"/>
              </a:rPr>
              <a:t>ริส</a:t>
            </a:r>
            <a:r>
              <a:rPr lang="th-TH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SN KaMon" pitchFamily="2" charset="-34"/>
                <a:cs typeface="DSN KaMon" pitchFamily="2" charset="-34"/>
              </a:rPr>
              <a:t>เรท</a:t>
            </a:r>
            <a:r>
              <a:rPr lang="th-TH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SN KaMon" pitchFamily="2" charset="-34"/>
                <a:cs typeface="DSN KaMon" pitchFamily="2" charset="-34"/>
              </a:rPr>
              <a:t>ติ้ง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3584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50B90025-6C64-4EF5-A3A8-A44B65A8723F}" type="slidenum">
              <a:rPr lang="th-TH" altLang="th-TH" sz="2000" smtClean="0">
                <a:solidFill>
                  <a:srgbClr val="898989"/>
                </a:solidFill>
                <a:latin typeface="Browallia New" pitchFamily="34" charset="-34"/>
                <a:cs typeface="Browallia New" pitchFamily="34" charset="-34"/>
              </a:rPr>
              <a:pPr/>
              <a:t>76</a:t>
            </a:fld>
            <a:endParaRPr lang="th-TH" altLang="th-TH" sz="2000" smtClean="0">
              <a:solidFill>
                <a:srgbClr val="898989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3505200"/>
            <a:ext cx="19796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4400" y="116632"/>
            <a:ext cx="7315200" cy="69331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h-TH" sz="4000" dirty="0" smtClean="0">
                <a:ln w="11430"/>
                <a:solidFill>
                  <a:sysClr val="windowText" lastClr="000000"/>
                </a:solidFill>
                <a:latin typeface="DSN KaMon" pitchFamily="2" charset="-34"/>
                <a:cs typeface="DSN KaMon" pitchFamily="2" charset="-34"/>
              </a:rPr>
              <a:t>วัด</a:t>
            </a:r>
            <a:r>
              <a:rPr lang="th-TH" sz="4000" dirty="0">
                <a:ln w="11430"/>
                <a:solidFill>
                  <a:sysClr val="windowText" lastClr="000000"/>
                </a:solidFill>
                <a:latin typeface="DSN KaMon" pitchFamily="2" charset="-34"/>
                <a:cs typeface="DSN KaMon" pitchFamily="2" charset="-34"/>
              </a:rPr>
              <a:t>ประสิทธิภาพทางการเงินของสหกรณ์</a:t>
            </a:r>
          </a:p>
        </p:txBody>
      </p:sp>
      <p:pic>
        <p:nvPicPr>
          <p:cNvPr id="35849" name="Picture 2" descr="D:\ชสอ\LOGO ชสอ\Picture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7"/>
          <a:stretch>
            <a:fillRect/>
          </a:stretch>
        </p:blipFill>
        <p:spPr bwMode="auto">
          <a:xfrm>
            <a:off x="7924800" y="2538413"/>
            <a:ext cx="11366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4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C7872311-85F6-491C-A473-F04AF4B86795}" type="slidenum">
              <a:rPr lang="th-TH" altLang="th-TH" sz="2000" smtClean="0">
                <a:solidFill>
                  <a:srgbClr val="898989"/>
                </a:solidFill>
                <a:latin typeface="Browallia New" pitchFamily="34" charset="-34"/>
                <a:cs typeface="Browallia New" pitchFamily="34" charset="-34"/>
              </a:rPr>
              <a:pPr/>
              <a:t>77</a:t>
            </a:fld>
            <a:endParaRPr lang="th-TH" altLang="th-TH" sz="2000" smtClean="0">
              <a:solidFill>
                <a:srgbClr val="898989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116632"/>
            <a:ext cx="8640960" cy="79208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ln w="11430"/>
                <a:latin typeface="DSN KaMon" pitchFamily="2" charset="-34"/>
                <a:cs typeface="DSN KaMon" pitchFamily="2" charset="-34"/>
              </a:rPr>
              <a:t>1</a:t>
            </a:r>
            <a:r>
              <a:rPr lang="th-TH" dirty="0">
                <a:ln w="11430"/>
                <a:latin typeface="DSN KaMon" pitchFamily="2" charset="-34"/>
                <a:cs typeface="DSN KaMon" pitchFamily="2" charset="-34"/>
              </a:rPr>
              <a:t>) </a:t>
            </a:r>
            <a:r>
              <a:rPr lang="en-US" dirty="0">
                <a:ln w="11430"/>
                <a:latin typeface="DSN KaMon" pitchFamily="2" charset="-34"/>
                <a:cs typeface="DSN KaMon" pitchFamily="2" charset="-34"/>
              </a:rPr>
              <a:t>CAMELS </a:t>
            </a:r>
            <a:r>
              <a:rPr lang="th-TH" dirty="0">
                <a:ln w="11430"/>
                <a:latin typeface="DSN KaMon" pitchFamily="2" charset="-34"/>
                <a:cs typeface="DSN KaMon" pitchFamily="2" charset="-34"/>
              </a:rPr>
              <a:t> (กตส.)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388" y="908050"/>
          <a:ext cx="8713787" cy="5610227"/>
        </p:xfrm>
        <a:graphic>
          <a:graphicData uri="http://schemas.openxmlformats.org/drawingml/2006/table">
            <a:tbl>
              <a:tblPr/>
              <a:tblGrid>
                <a:gridCol w="3097212"/>
                <a:gridCol w="2232025"/>
                <a:gridCol w="3384550"/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91449" marR="91449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</a:t>
                      </a:r>
                    </a:p>
                  </a:txBody>
                  <a:tcPr marL="91449" marR="91449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94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036637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SN KaMon" pitchFamily="2" charset="-34"/>
                          <a:cs typeface="DSN KaMon" pitchFamily="2" charset="-34"/>
                        </a:rPr>
                        <a:t>C</a:t>
                      </a:r>
                      <a:r>
                        <a:rPr kumimoji="0" lang="en-US" alt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  (Capital  Strength)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ความเข้มแข็งของเงินทุน หรือความเพียงพอของเงินทุนต่อความเสี่ยง</a:t>
                      </a:r>
                    </a:p>
                  </a:txBody>
                  <a:tcPr marL="91449" marR="91449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CD4"/>
                    </a:solidFill>
                  </a:tcPr>
                </a:tc>
                <a:tc>
                  <a:txBody>
                    <a:bodyPr/>
                    <a:lstStyle>
                      <a:lvl1pPr marL="177800" indent="-177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177800" marR="0" lvl="0" indent="-1778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th-TH" alt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หนี้สินต่อทุนของสหกรณ์</a:t>
                      </a:r>
                    </a:p>
                    <a:p>
                      <a:pPr marL="177800" marR="0" lvl="0" indent="-1778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th-TH" alt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ทุนสำรองต่อสินทรัพย์</a:t>
                      </a:r>
                    </a:p>
                  </a:txBody>
                  <a:tcPr marL="91449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CD4"/>
                    </a:solidFill>
                  </a:tcPr>
                </a:tc>
                <a:tc>
                  <a:txBody>
                    <a:bodyPr/>
                    <a:lstStyle>
                      <a:lvl1pPr marL="177800" indent="-177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th-TH" alt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อัตราการเติบโตของทุนของสหกรณ์, หนี้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th-TH" alt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อัตราผลตอบแทนต่อส่วนของทุน</a:t>
                      </a:r>
                    </a:p>
                  </a:txBody>
                  <a:tcPr marL="91449" marR="91449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CD4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SN KaMon" pitchFamily="2" charset="-34"/>
                          <a:cs typeface="DSN KaMon" pitchFamily="2" charset="-34"/>
                        </a:rPr>
                        <a:t>A</a:t>
                      </a:r>
                      <a:r>
                        <a:rPr kumimoji="0" lang="en-US" alt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  (Asset  Quality)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คุณภาพสินทรัพย์</a:t>
                      </a:r>
                    </a:p>
                  </a:txBody>
                  <a:tcPr marL="91449" marR="91449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B"/>
                    </a:solidFill>
                  </a:tcPr>
                </a:tc>
                <a:tc>
                  <a:txBody>
                    <a:bodyPr/>
                    <a:lstStyle>
                      <a:lvl1pPr marL="177800" indent="-177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th-TH" alt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อัตราหนี้ค้างชำระ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th-TH" alt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อัตราหมุนของสินทรัพย์</a:t>
                      </a:r>
                    </a:p>
                  </a:txBody>
                  <a:tcPr marL="91449" marR="91449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B"/>
                    </a:solidFill>
                  </a:tcPr>
                </a:tc>
                <a:tc>
                  <a:txBody>
                    <a:bodyPr/>
                    <a:lstStyle>
                      <a:lvl1pPr marL="177800" indent="-177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th-TH" alt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อัตราผลตอบแทนของสินทรัพย์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th-TH" alt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อัตราการเติบโตของสินทรัพย์</a:t>
                      </a:r>
                    </a:p>
                  </a:txBody>
                  <a:tcPr marL="91449" marR="91449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B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SN KaMon" pitchFamily="2" charset="-34"/>
                          <a:cs typeface="DSN KaMon" pitchFamily="2" charset="-34"/>
                        </a:rPr>
                        <a:t>M</a:t>
                      </a:r>
                      <a:r>
                        <a:rPr kumimoji="0" lang="en-US" alt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  (Management  Ability)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ขีดความสามารถในการบริหาร</a:t>
                      </a:r>
                    </a:p>
                  </a:txBody>
                  <a:tcPr marL="91449" marR="91449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CD4"/>
                    </a:solidFill>
                  </a:tcPr>
                </a:tc>
                <a:tc gridSpan="2">
                  <a:txBody>
                    <a:bodyPr/>
                    <a:lstStyle>
                      <a:lvl1pPr marL="177800" indent="-177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อัตราการเติบโตของธุรกิจ</a:t>
                      </a:r>
                    </a:p>
                  </a:txBody>
                  <a:tcPr marL="91449" marR="91449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C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SN KaMon" pitchFamily="2" charset="-34"/>
                          <a:cs typeface="DSN KaMon" pitchFamily="2" charset="-34"/>
                        </a:rPr>
                        <a:t>E</a:t>
                      </a:r>
                      <a:r>
                        <a:rPr kumimoji="0" lang="en-US" alt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  (Earning  Sufficiency)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การทำกำไร</a:t>
                      </a:r>
                    </a:p>
                  </a:txBody>
                  <a:tcPr marL="91449" marR="91449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B"/>
                    </a:solidFill>
                  </a:tcPr>
                </a:tc>
                <a:tc gridSpan="2">
                  <a:txBody>
                    <a:bodyPr/>
                    <a:lstStyle>
                      <a:lvl1pPr marL="177800" indent="-177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th-TH" alt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กำไรต่อสมาชิก, เงินออมต่อสมาชิก, หนี้สินต่อสมาชิก, 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th-TH" alt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อัตราค่าใช้จ่ายดำเนินงานต่อกำไรก่อนหักค่าใช้จ่ายดำเนินงาน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th-TH" alt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อัตราการเติบโตของทุนสำรอง, ทุนสะสมอื่น, กำไรสุทธิ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th-TH" altLang="th-TH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อัตรากำไรสุทธิ</a:t>
                      </a:r>
                    </a:p>
                  </a:txBody>
                  <a:tcPr marL="91449" marR="91449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73183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SN KaMon" pitchFamily="2" charset="-34"/>
                          <a:cs typeface="DSN KaMon" pitchFamily="2" charset="-34"/>
                        </a:rPr>
                        <a:t>L</a:t>
                      </a:r>
                      <a:r>
                        <a:rPr kumimoji="0" lang="en-US" alt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  (Liquidity)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สภาพคล่อง</a:t>
                      </a:r>
                    </a:p>
                  </a:txBody>
                  <a:tcPr marL="91449" marR="91449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CD4"/>
                    </a:solidFill>
                  </a:tcPr>
                </a:tc>
                <a:tc gridSpan="2">
                  <a:txBody>
                    <a:bodyPr/>
                    <a:lstStyle>
                      <a:lvl1pPr marL="177800" indent="-177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อัตราสินทรัพย์หมุนเวียนต่อหนี้สินหมุนเวียน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อัตราลูกหนี้ที่ชำระได้ตามกำหนด</a:t>
                      </a:r>
                    </a:p>
                  </a:txBody>
                  <a:tcPr marL="91449" marR="91449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C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73183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SN KaMon" pitchFamily="2" charset="-34"/>
                          <a:cs typeface="DSN KaMon" pitchFamily="2" charset="-34"/>
                        </a:rPr>
                        <a:t>S</a:t>
                      </a:r>
                      <a:r>
                        <a:rPr kumimoji="0" lang="en-US" alt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  (Sensitivity)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ผลกระทบต่อธุรกิจ</a:t>
                      </a:r>
                    </a:p>
                  </a:txBody>
                  <a:tcPr marL="91449" marR="91449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B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</a:p>
                  </a:txBody>
                  <a:tcPr marL="91449" marR="91449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4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78</a:t>
            </a:fld>
            <a:endParaRPr lang="th-TH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116632"/>
            <a:ext cx="864096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r>
              <a:rPr lang="th-TH" sz="32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การประเมินผลการดำเนินงานของสหกรณ์โดยใช้ </a:t>
            </a:r>
            <a:r>
              <a:rPr lang="en-US" sz="32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CAMELS</a:t>
            </a:r>
            <a:endParaRPr lang="th-TH" sz="3200" i="1" dirty="0">
              <a:ln w="11430"/>
              <a:effectLst>
                <a:outerShdw blurRad="76200" dist="50800" dir="5400000" algn="tl" rotWithShape="0">
                  <a:schemeClr val="bg1">
                    <a:lumMod val="50000"/>
                    <a:alpha val="65000"/>
                  </a:scheme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907878"/>
              </p:ext>
            </p:extLst>
          </p:nvPr>
        </p:nvGraphicFramePr>
        <p:xfrm>
          <a:off x="179512" y="980728"/>
          <a:ext cx="8784977" cy="5486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88432"/>
                <a:gridCol w="696077"/>
                <a:gridCol w="768086"/>
                <a:gridCol w="768086"/>
                <a:gridCol w="1224136"/>
                <a:gridCol w="430372"/>
                <a:gridCol w="504894"/>
                <a:gridCol w="504894"/>
              </a:tblGrid>
              <a:tr h="1008112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รายการ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หน่วย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อัตราส่วนของ </a:t>
                      </a:r>
                    </a:p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สอ....จก.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อัตราส่วน</a:t>
                      </a:r>
                      <a:r>
                        <a:rPr lang="th-TH" sz="2000" baseline="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สอ.เฉลี่ย</a:t>
                      </a:r>
                    </a:p>
                    <a:p>
                      <a:pPr algn="ctr"/>
                      <a:r>
                        <a:rPr lang="th-TH" sz="2000" baseline="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ขนาดใหญ่มาก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(Peer Group) </a:t>
                      </a:r>
                      <a:endParaRPr lang="th-TH" sz="2000" baseline="0" dirty="0" smtClean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  <a:p>
                      <a:pPr algn="ctr"/>
                      <a:r>
                        <a:rPr lang="th-TH" sz="2000" baseline="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ปี 2558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ดี</a:t>
                      </a:r>
                    </a:p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มาก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ดี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พอใช้หรือต้องปรับ</a:t>
                      </a:r>
                    </a:p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ปรุง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81095">
                <a:tc vMerge="1">
                  <a:txBody>
                    <a:bodyPr/>
                    <a:lstStyle/>
                    <a:p>
                      <a:endParaRPr lang="th-TH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2559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2558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 sz="22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 sz="22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 sz="22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88">
                <a:tc>
                  <a:txBody>
                    <a:bodyPr/>
                    <a:lstStyle/>
                    <a:p>
                      <a:pPr marL="177800" indent="-177800">
                        <a:buAutoNum type="arabicPeriod"/>
                      </a:pPr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ด้านความเพียงพอของเงินทุนต่อความเสี่ยง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0388">
                <a:tc>
                  <a:txBody>
                    <a:bodyPr/>
                    <a:lstStyle/>
                    <a:p>
                      <a:pPr marL="177800" indent="0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1.1 อัตราหนี้สินต่อทุน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เท่า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0.52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0.47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1.17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  <a:sym typeface="Wingdings 2"/>
                        </a:rPr>
                        <a:t>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0388">
                <a:tc>
                  <a:txBody>
                    <a:bodyPr/>
                    <a:lstStyle/>
                    <a:p>
                      <a:pPr marL="177800" indent="0" algn="l" defTabSz="914400" rtl="0" eaLnBrk="1" latinLnBrk="0" hangingPunct="1"/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1.2 อัตราส่วนทุนสำรองต่อสินทรัพย์</a:t>
                      </a:r>
                      <a:endParaRPr lang="th-TH" sz="2000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เท่า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0.05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0.05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0.04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  <a:sym typeface="Wingdings 2"/>
                        </a:rPr>
                        <a:t></a:t>
                      </a:r>
                      <a:endParaRPr lang="th-TH" sz="2000" dirty="0" smtClean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0388">
                <a:tc>
                  <a:txBody>
                    <a:bodyPr/>
                    <a:lstStyle/>
                    <a:p>
                      <a:pPr marL="177800" indent="0" algn="l" defTabSz="914400" rtl="0" eaLnBrk="1" latinLnBrk="0" hangingPunct="1"/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1.3 อัตราการเติบโตของทุนสหกรณ์</a:t>
                      </a:r>
                      <a:endParaRPr lang="th-TH" sz="2000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ร้อยละ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4.00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6.12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9.84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smtClean="0">
                          <a:latin typeface="Browallia New" pitchFamily="34" charset="-34"/>
                          <a:cs typeface="Browallia New" pitchFamily="34" charset="-34"/>
                          <a:sym typeface="Wingdings 2"/>
                        </a:rPr>
                        <a:t>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0388">
                <a:tc>
                  <a:txBody>
                    <a:bodyPr/>
                    <a:lstStyle/>
                    <a:p>
                      <a:pPr marL="177800" indent="0" algn="l" defTabSz="914400" rtl="0" eaLnBrk="1" latinLnBrk="0" hangingPunct="1"/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1.4 อัตราการเติบโตของหนี้</a:t>
                      </a:r>
                      <a:endParaRPr lang="th-TH" sz="2000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ร้อยละ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15.44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2.84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7.94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  <a:sym typeface="Wingdings 2"/>
                        </a:rPr>
                        <a:t>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0388">
                <a:tc>
                  <a:txBody>
                    <a:bodyPr/>
                    <a:lstStyle/>
                    <a:p>
                      <a:pPr marL="177800" indent="0" algn="l" defTabSz="914400" rtl="0" eaLnBrk="1" latinLnBrk="0" hangingPunct="1"/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1.5 อัตราผลตอบแทนต่อส่วนของทุน</a:t>
                      </a:r>
                      <a:endParaRPr lang="th-TH" sz="2000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ร้อยละ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6.33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6.40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7.20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  <a:sym typeface="Wingdings 2"/>
                        </a:rPr>
                        <a:t>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0388">
                <a:tc>
                  <a:txBody>
                    <a:bodyPr/>
                    <a:lstStyle/>
                    <a:p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2. ด้านคุณภาพของสินทรัพย์</a:t>
                      </a:r>
                      <a:endParaRPr lang="th-TH" sz="2000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0388">
                <a:tc>
                  <a:txBody>
                    <a:bodyPr/>
                    <a:lstStyle/>
                    <a:p>
                      <a:pPr marL="177800" indent="0" algn="l" defTabSz="914400" rtl="0" eaLnBrk="1" latinLnBrk="0" hangingPunct="1"/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2.1 อัตราหมุนเวียนของสินทรัพย์</a:t>
                      </a:r>
                      <a:endParaRPr lang="th-TH" sz="2000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รอบ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0.06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0.06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0.05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  <a:sym typeface="Wingdings 2"/>
                        </a:rPr>
                        <a:t>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0388">
                <a:tc>
                  <a:txBody>
                    <a:bodyPr/>
                    <a:lstStyle/>
                    <a:p>
                      <a:pPr marL="177800" indent="0" algn="l" defTabSz="914400" rtl="0" eaLnBrk="1" latinLnBrk="0" hangingPunct="1"/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2.2 อัตราผลตอบแทนต่อสินทรัพย์</a:t>
                      </a:r>
                      <a:endParaRPr lang="th-TH" sz="2000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ร้อยละ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4.23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4.34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3.30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  <a:sym typeface="Wingdings 2"/>
                        </a:rPr>
                        <a:t>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0388">
                <a:tc>
                  <a:txBody>
                    <a:bodyPr/>
                    <a:lstStyle/>
                    <a:p>
                      <a:pPr marL="177800" indent="0" algn="l" defTabSz="914400" rtl="0" eaLnBrk="1" latinLnBrk="0" hangingPunct="1"/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2.3 อัตราการเติบโตของสินทรัพย์</a:t>
                      </a:r>
                      <a:endParaRPr lang="th-TH" sz="2000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ร้อยละ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7.65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5.06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8.80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  <a:sym typeface="Wingdings 2"/>
                        </a:rPr>
                        <a:t>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5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79</a:t>
            </a:fld>
            <a:endParaRPr lang="th-TH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116632"/>
            <a:ext cx="864096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r>
              <a:rPr lang="th-TH" sz="32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การประเมินผลการดำเนินงานของสหกรณ์โดยใช้ </a:t>
            </a:r>
            <a:r>
              <a:rPr lang="en-US" sz="32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CAMELS </a:t>
            </a:r>
            <a:r>
              <a:rPr lang="th-TH" sz="20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ต่อ</a:t>
            </a:r>
            <a:endParaRPr lang="th-TH" sz="3200" i="1" dirty="0">
              <a:ln w="11430"/>
              <a:effectLst>
                <a:outerShdw blurRad="76200" dist="50800" dir="5400000" algn="tl" rotWithShape="0">
                  <a:schemeClr val="bg1">
                    <a:lumMod val="50000"/>
                    <a:alpha val="65000"/>
                  </a:scheme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56352"/>
              </p:ext>
            </p:extLst>
          </p:nvPr>
        </p:nvGraphicFramePr>
        <p:xfrm>
          <a:off x="179512" y="908720"/>
          <a:ext cx="8784977" cy="5791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88432"/>
                <a:gridCol w="696077"/>
                <a:gridCol w="768086"/>
                <a:gridCol w="768086"/>
                <a:gridCol w="1224136"/>
                <a:gridCol w="430372"/>
                <a:gridCol w="504894"/>
                <a:gridCol w="504894"/>
              </a:tblGrid>
              <a:tr h="1008112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รายการ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หน่วย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อัตราส่วนของ </a:t>
                      </a:r>
                    </a:p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สอ....จก.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อัตราส่วน</a:t>
                      </a:r>
                      <a:r>
                        <a:rPr lang="th-TH" sz="2000" baseline="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สอ.เฉลี่ย</a:t>
                      </a:r>
                    </a:p>
                    <a:p>
                      <a:pPr algn="ctr"/>
                      <a:r>
                        <a:rPr lang="th-TH" sz="2000" baseline="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ขนาดใหญ่มาก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(Peer Group) </a:t>
                      </a:r>
                      <a:endParaRPr lang="th-TH" sz="2000" baseline="0" dirty="0" smtClean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  <a:p>
                      <a:pPr algn="ctr"/>
                      <a:r>
                        <a:rPr lang="th-TH" sz="2000" baseline="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ปี 2558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ดี</a:t>
                      </a:r>
                    </a:p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มาก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ดี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พอใช้หรือต้องปรับ</a:t>
                      </a:r>
                    </a:p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ปรุง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81095">
                <a:tc vMerge="1">
                  <a:txBody>
                    <a:bodyPr/>
                    <a:lstStyle/>
                    <a:p>
                      <a:endParaRPr lang="th-TH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2559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2558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24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 sz="22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 sz="22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 sz="22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3. ด้านการทำกำไร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0388">
                <a:tc>
                  <a:txBody>
                    <a:bodyPr/>
                    <a:lstStyle/>
                    <a:p>
                      <a:pPr marL="177800" indent="0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3.1 กำไรต่อสมาชิก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บาท/คน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Browallia New" pitchFamily="34" charset="-34"/>
                          <a:cs typeface="Browallia New" pitchFamily="34" charset="-34"/>
                        </a:rPr>
                        <a:t>24,189.79</a:t>
                      </a:r>
                      <a:endParaRPr lang="th-TH" sz="1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Browallia New" pitchFamily="34" charset="-34"/>
                          <a:cs typeface="Browallia New" pitchFamily="34" charset="-34"/>
                        </a:rPr>
                        <a:t>23,366.48</a:t>
                      </a:r>
                      <a:endParaRPr lang="th-TH" sz="1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Browallia New" pitchFamily="34" charset="-34"/>
                          <a:cs typeface="Browallia New" pitchFamily="34" charset="-34"/>
                        </a:rPr>
                        <a:t>22,932.89</a:t>
                      </a:r>
                      <a:endParaRPr lang="th-TH" sz="1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  <a:sym typeface="Wingdings 2"/>
                        </a:rPr>
                        <a:t>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0388">
                <a:tc>
                  <a:txBody>
                    <a:bodyPr/>
                    <a:lstStyle/>
                    <a:p>
                      <a:pPr marL="177800" indent="0" algn="l" defTabSz="914400" rtl="0" eaLnBrk="1" latinLnBrk="0" hangingPunct="1"/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3.2 เงินออมต่อสมาชิก</a:t>
                      </a:r>
                      <a:endParaRPr lang="th-TH" sz="2000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smtClean="0">
                          <a:latin typeface="Browallia New" pitchFamily="34" charset="-34"/>
                          <a:cs typeface="Browallia New" pitchFamily="34" charset="-34"/>
                        </a:rPr>
                        <a:t>บาท/คน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Browallia New" pitchFamily="34" charset="-34"/>
                          <a:cs typeface="Browallia New" pitchFamily="34" charset="-34"/>
                        </a:rPr>
                        <a:t>519,673.55</a:t>
                      </a:r>
                      <a:endParaRPr lang="th-TH" sz="1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Browallia New" pitchFamily="34" charset="-34"/>
                          <a:cs typeface="Browallia New" pitchFamily="34" charset="-34"/>
                        </a:rPr>
                        <a:t>463,410.16</a:t>
                      </a:r>
                      <a:endParaRPr lang="th-TH" sz="1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Browallia New" pitchFamily="34" charset="-34"/>
                          <a:cs typeface="Browallia New" pitchFamily="34" charset="-34"/>
                        </a:rPr>
                        <a:t>496,994.75</a:t>
                      </a:r>
                      <a:endParaRPr lang="th-TH" sz="1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  <a:sym typeface="Wingdings 2"/>
                        </a:rPr>
                        <a:t>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 smtClean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0388">
                <a:tc>
                  <a:txBody>
                    <a:bodyPr/>
                    <a:lstStyle/>
                    <a:p>
                      <a:pPr marL="177800" indent="0" algn="l" defTabSz="914400" rtl="0" eaLnBrk="1" latinLnBrk="0" hangingPunct="1"/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3.3 หนี้สินต่อสมาชิก</a:t>
                      </a:r>
                      <a:endParaRPr lang="th-TH" sz="2000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บาท/คน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Browallia New" pitchFamily="34" charset="-34"/>
                          <a:cs typeface="Browallia New" pitchFamily="34" charset="-34"/>
                        </a:rPr>
                        <a:t>522,740.46</a:t>
                      </a:r>
                      <a:endParaRPr lang="th-TH" sz="1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Browallia New" pitchFamily="34" charset="-34"/>
                          <a:cs typeface="Browallia New" pitchFamily="34" charset="-34"/>
                        </a:rPr>
                        <a:t>515,343.62</a:t>
                      </a:r>
                      <a:endParaRPr lang="th-TH" sz="1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Browallia New" pitchFamily="34" charset="-34"/>
                          <a:cs typeface="Browallia New" pitchFamily="34" charset="-34"/>
                        </a:rPr>
                        <a:t>560,674.82</a:t>
                      </a:r>
                      <a:endParaRPr lang="th-TH" sz="1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  <a:sym typeface="Wingdings 2"/>
                        </a:rPr>
                        <a:t>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0388">
                <a:tc>
                  <a:txBody>
                    <a:bodyPr/>
                    <a:lstStyle/>
                    <a:p>
                      <a:pPr marL="177800" indent="0" algn="l" defTabSz="914400" rtl="0" eaLnBrk="1" latinLnBrk="0" hangingPunct="1"/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3.4 อัตราค่าใช้จ่ายดำเนินงานต่อกำไรก่อนหักค่าใช้จ่ายดำเนินงาน</a:t>
                      </a:r>
                      <a:endParaRPr lang="th-TH" sz="2000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ร้อยละ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11.17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16.25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15.34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  <a:sym typeface="Wingdings 2"/>
                        </a:rPr>
                        <a:t>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0388">
                <a:tc>
                  <a:txBody>
                    <a:bodyPr/>
                    <a:lstStyle/>
                    <a:p>
                      <a:pPr marL="177800" indent="0" algn="l" defTabSz="914400" rtl="0" eaLnBrk="1" latinLnBrk="0" hangingPunct="1"/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3.5 อัตราการเติบโตของทุนสำรอง</a:t>
                      </a:r>
                      <a:endParaRPr lang="th-TH" sz="2000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ร้อยละ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10.20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8.99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10.62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  <a:sym typeface="Wingdings 2"/>
                        </a:rPr>
                        <a:t>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0388">
                <a:tc>
                  <a:txBody>
                    <a:bodyPr/>
                    <a:lstStyle/>
                    <a:p>
                      <a:pPr marL="177800" indent="0" algn="l" defTabSz="914400" rtl="0" eaLnBrk="1" latinLnBrk="0" hangingPunct="1"/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3.6 อัตราการเติบโตของกำไรสุทธิ</a:t>
                      </a:r>
                      <a:endParaRPr lang="th-TH" sz="2000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ร้อยละ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3.79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11.55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8.46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  <a:sym typeface="Wingdings 2"/>
                        </a:rPr>
                        <a:t>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0388">
                <a:tc>
                  <a:txBody>
                    <a:bodyPr/>
                    <a:lstStyle/>
                    <a:p>
                      <a:pPr marL="177800" indent="0" algn="l" defTabSz="914400" rtl="0" eaLnBrk="1" latinLnBrk="0" hangingPunct="1"/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3.7 อัตรากำไรสุทธิ</a:t>
                      </a:r>
                      <a:endParaRPr lang="th-TH" sz="2000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ร้อยละ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68.19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68.84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53.99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  <a:sym typeface="Wingdings 2"/>
                        </a:rPr>
                        <a:t>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0388">
                <a:tc>
                  <a:txBody>
                    <a:bodyPr/>
                    <a:lstStyle/>
                    <a:p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4. ด้านสภาพคล่อง</a:t>
                      </a:r>
                      <a:endParaRPr lang="th-TH" sz="2000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0388">
                <a:tc>
                  <a:txBody>
                    <a:bodyPr/>
                    <a:lstStyle/>
                    <a:p>
                      <a:pPr marL="177800" indent="0" algn="l" defTabSz="914400" rtl="0" eaLnBrk="1" latinLnBrk="0" hangingPunct="1"/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4.1 อัตราส่วนทุนหมุนเวียน</a:t>
                      </a:r>
                      <a:endParaRPr lang="th-TH" sz="2000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เท่า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0.36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0.27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</a:rPr>
                        <a:t>0.35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Browallia New" pitchFamily="34" charset="-34"/>
                          <a:cs typeface="Browallia New" pitchFamily="34" charset="-34"/>
                          <a:sym typeface="Wingdings 2"/>
                        </a:rPr>
                        <a:t></a:t>
                      </a:r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0" marR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1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 descr="aball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210185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5" descr="aball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7725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6" descr="aball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4786313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0" y="115888"/>
            <a:ext cx="8801100" cy="10160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6000" b="1" dirty="0">
                <a:latin typeface="DSN KaMon" pitchFamily="2" charset="-34"/>
                <a:cs typeface="DSN KaMon" pitchFamily="2" charset="-34"/>
              </a:rPr>
              <a:t>สถานการณ์ของสหกรณ์ในประเทศไทย</a:t>
            </a:r>
            <a:endParaRPr lang="th-TH" sz="6000" b="1" dirty="0"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2268760" y="2664787"/>
            <a:ext cx="65" cy="7462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6348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rgbClr val="0A0A0A"/>
              </a:solidFill>
              <a:effectLst/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04813" y="1853774"/>
            <a:ext cx="827164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 smtClean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การ</a:t>
            </a:r>
            <a:r>
              <a:rPr lang="th-TH" sz="3600" b="1" dirty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บริหารจัดการ</a:t>
            </a:r>
            <a:endParaRPr lang="th-TH" sz="3600" dirty="0">
              <a:latin typeface="DSN KaMon" pitchFamily="2" charset="-34"/>
              <a:cs typeface="DSN KaMon" pitchFamily="2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3200" b="1" dirty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ระบบการ</a:t>
            </a:r>
            <a:r>
              <a:rPr lang="th-TH" sz="3200" b="1" dirty="0" smtClean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บริหารงานขาดประสิทธิภาพ</a:t>
            </a:r>
            <a:r>
              <a:rPr lang="th-TH" sz="3200" b="1" dirty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:</a:t>
            </a:r>
            <a:r>
              <a:rPr lang="th-TH" sz="3200" dirty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 </a:t>
            </a:r>
            <a:r>
              <a:rPr lang="th-TH" sz="3200" dirty="0" smtClean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มี</a:t>
            </a:r>
            <a:r>
              <a:rPr lang="th-TH" sz="3200" dirty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ระบบการจัดการและบริหารงานที่ไม่ดีพอ </a:t>
            </a:r>
            <a:r>
              <a:rPr lang="th-TH" sz="3200" dirty="0" smtClean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และกรรมการ ฝ่ายจัดการขาด</a:t>
            </a:r>
            <a:r>
              <a:rPr lang="th-TH" sz="3200" dirty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ประสบการณ์.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3200" b="1" dirty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ความล่าช้าในการปรับปรุงบริการ:</a:t>
            </a:r>
            <a:r>
              <a:rPr lang="th-TH" sz="3200" dirty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 หากสมาชิกได้รับบริการที่ไม่ดี การสื่อสารถึงคณะกรรมการเพื่อปรับปรุงอาจล่าช้า หรือบางครั้งการเปลี่ยนแปลงอาจไม่ตรงจุด.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h-TH" sz="3200" b="1" dirty="0" smtClean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การ</a:t>
            </a:r>
            <a:r>
              <a:rPr lang="th-TH" sz="3200" b="1" dirty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ขาดการควบคุมที่ดี:</a:t>
            </a:r>
            <a:r>
              <a:rPr lang="th-TH" sz="3200" dirty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 การขาดระบบตรวจสอบและควบคุมความเสี่ยงอย่างเข้มงวด </a:t>
            </a:r>
            <a:r>
              <a:rPr lang="th-TH" sz="3200" dirty="0" smtClean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นำไปสู่</a:t>
            </a:r>
            <a:r>
              <a:rPr lang="th-TH" sz="3200" dirty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การปล่อยสินเชื่อที่มาก</a:t>
            </a:r>
            <a:r>
              <a:rPr lang="th-TH" sz="3200" dirty="0" smtClean="0">
                <a:solidFill>
                  <a:srgbClr val="0A0A0A"/>
                </a:solidFill>
                <a:latin typeface="DSN KaMon" pitchFamily="2" charset="-34"/>
                <a:cs typeface="DSN KaMon" pitchFamily="2" charset="-34"/>
              </a:rPr>
              <a:t>เกินไปหรือการทุจริต</a:t>
            </a:r>
            <a:endParaRPr lang="th-TH" sz="3200" dirty="0">
              <a:solidFill>
                <a:srgbClr val="0A0A0A"/>
              </a:solidFill>
              <a:latin typeface="DSN KaMon" pitchFamily="2" charset="-34"/>
              <a:cs typeface="DSN KaMo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3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34752"/>
          </a:xfrm>
          <a:extLst/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n w="11430"/>
                <a:latin typeface="DSN KaMon" pitchFamily="2" charset="-34"/>
                <a:cs typeface="DSN KaMon" pitchFamily="2" charset="-34"/>
              </a:rPr>
              <a:t>2</a:t>
            </a:r>
            <a:r>
              <a:rPr lang="th-TH" dirty="0">
                <a:ln w="11430"/>
                <a:latin typeface="DSN KaMon" pitchFamily="2" charset="-34"/>
                <a:cs typeface="DSN KaMon" pitchFamily="2" charset="-34"/>
              </a:rPr>
              <a:t>) ระดับการเฝ้าระวังทางการเงินของสหกรณ์ </a:t>
            </a:r>
            <a:r>
              <a:rPr lang="en-US" dirty="0">
                <a:ln w="11430"/>
                <a:latin typeface="DSN KaMon" pitchFamily="2" charset="-34"/>
                <a:cs typeface="DSN KaMon" pitchFamily="2" charset="-34"/>
              </a:rPr>
              <a:t>:</a:t>
            </a:r>
            <a:r>
              <a:rPr lang="th-TH" dirty="0">
                <a:ln w="11430"/>
                <a:latin typeface="DSN KaMon" pitchFamily="2" charset="-34"/>
                <a:cs typeface="DSN KaMon" pitchFamily="2" charset="-34"/>
              </a:rPr>
              <a:t> </a:t>
            </a:r>
            <a:r>
              <a:rPr lang="en-US" dirty="0" err="1">
                <a:ln w="11430"/>
                <a:latin typeface="DSN KaMon" pitchFamily="2" charset="-34"/>
                <a:cs typeface="DSN KaMon" pitchFamily="2" charset="-34"/>
              </a:rPr>
              <a:t>CFSAWss</a:t>
            </a:r>
            <a:r>
              <a:rPr lang="en-US" dirty="0">
                <a:ln w="11430"/>
                <a:latin typeface="DSN KaMon" pitchFamily="2" charset="-34"/>
                <a:cs typeface="DSN KaMon" pitchFamily="2" charset="-34"/>
              </a:rPr>
              <a:t/>
            </a:r>
            <a:br>
              <a:rPr lang="en-US" dirty="0">
                <a:ln w="11430"/>
                <a:latin typeface="DSN KaMon" pitchFamily="2" charset="-34"/>
                <a:cs typeface="DSN KaMon" pitchFamily="2" charset="-34"/>
              </a:rPr>
            </a:br>
            <a:r>
              <a:rPr lang="en-US" sz="2800" dirty="0">
                <a:ln w="11430"/>
                <a:latin typeface="DSN KaMon" pitchFamily="2" charset="-34"/>
                <a:cs typeface="DSN KaMon" pitchFamily="2" charset="-34"/>
              </a:rPr>
              <a:t>(Cooperative Financial </a:t>
            </a:r>
            <a:r>
              <a:rPr lang="en-US" sz="2800" dirty="0" err="1">
                <a:ln w="11430"/>
                <a:latin typeface="DSN KaMon" pitchFamily="2" charset="-34"/>
                <a:cs typeface="DSN KaMon" pitchFamily="2" charset="-34"/>
              </a:rPr>
              <a:t>Serveillance</a:t>
            </a:r>
            <a:r>
              <a:rPr lang="en-US" sz="2800" dirty="0">
                <a:ln w="11430"/>
                <a:latin typeface="DSN KaMon" pitchFamily="2" charset="-34"/>
                <a:cs typeface="DSN KaMon" pitchFamily="2" charset="-34"/>
              </a:rPr>
              <a:t> and Warning System : Set Standard)</a:t>
            </a:r>
            <a:endParaRPr lang="th-TH" sz="2800" dirty="0">
              <a:ln w="11430"/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37891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C7B3B61A-DBCF-418A-94CC-0E76848051D0}" type="slidenum">
              <a:rPr lang="es-ES" altLang="th-TH" sz="2000" smtClean="0">
                <a:solidFill>
                  <a:srgbClr val="898989"/>
                </a:solidFill>
                <a:latin typeface="Browallia New" pitchFamily="34" charset="-34"/>
                <a:cs typeface="Browallia New" pitchFamily="34" charset="-34"/>
              </a:rPr>
              <a:pPr/>
              <a:t>80</a:t>
            </a:fld>
            <a:endParaRPr lang="es-ES" altLang="th-TH" sz="2000" smtClean="0">
              <a:solidFill>
                <a:srgbClr val="898989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388" y="1462088"/>
          <a:ext cx="8785225" cy="4991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733"/>
                <a:gridCol w="1176164"/>
                <a:gridCol w="1176164"/>
                <a:gridCol w="1176164"/>
              </a:tblGrid>
              <a:tr h="579083">
                <a:tc gridSpan="4"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rgbClr val="000099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มีตัวชี้วัด 3 ตัว โดยมีค่าประสิทธิภาพ  ดังนี้</a:t>
                      </a:r>
                    </a:p>
                  </a:txBody>
                  <a:tcPr marL="91443" marR="91443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b="1" dirty="0">
                        <a:solidFill>
                          <a:srgbClr val="0000CC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b="1" dirty="0">
                        <a:solidFill>
                          <a:srgbClr val="0000CC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b="1" dirty="0">
                        <a:solidFill>
                          <a:srgbClr val="0000CC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4843">
                <a:tc>
                  <a:txBody>
                    <a:bodyPr/>
                    <a:lstStyle/>
                    <a:p>
                      <a:pPr algn="ctr"/>
                      <a:endParaRPr lang="th-TH" sz="3200" b="1" dirty="0">
                        <a:solidFill>
                          <a:schemeClr val="tx1"/>
                        </a:solidFill>
                        <a:latin typeface="DSN KaMon" pitchFamily="2" charset="-34"/>
                        <a:cs typeface="DSN KaMon" pitchFamily="2" charset="-34"/>
                      </a:endParaRPr>
                    </a:p>
                  </a:txBody>
                  <a:tcPr marL="91443" marR="91443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i="1" u="sng" dirty="0">
                          <a:solidFill>
                            <a:schemeClr val="tx1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ดี</a:t>
                      </a:r>
                    </a:p>
                  </a:txBody>
                  <a:tcPr marL="91443" marR="91443" marT="45702" marB="4570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i="1" u="sng" dirty="0">
                          <a:solidFill>
                            <a:schemeClr val="tx1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พอใช้</a:t>
                      </a:r>
                    </a:p>
                  </a:txBody>
                  <a:tcPr marL="91443" marR="91443" marT="45702" marB="4570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i="1" u="sng" dirty="0">
                          <a:solidFill>
                            <a:schemeClr val="tx1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ควรปรับปรุง</a:t>
                      </a:r>
                    </a:p>
                  </a:txBody>
                  <a:tcPr marL="91443" marR="91443" marT="45702" marB="4570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9355">
                <a:tc>
                  <a:txBody>
                    <a:bodyPr/>
                    <a:lstStyle/>
                    <a:p>
                      <a:pPr marL="444500" indent="-4445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(1) 	อัตราส่วนค่าใช้จ่ายดำเนินงานต่อกำไร (ก่อนหักค่าใช้จ่ายดำเนินงาน) (ร้อยละ)</a:t>
                      </a:r>
                    </a:p>
                  </a:txBody>
                  <a:tcPr marL="91443" marR="91443" marT="107958" marB="107958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&lt;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 25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DSN KaMon" pitchFamily="2" charset="-34"/>
                        <a:cs typeface="DSN KaMon" pitchFamily="2" charset="-34"/>
                      </a:endParaRPr>
                    </a:p>
                  </a:txBody>
                  <a:tcPr marL="91443" marR="91443" marT="107958" marB="10795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25 – 35 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DSN KaMon" pitchFamily="2" charset="-34"/>
                        <a:cs typeface="DSN KaMon" pitchFamily="2" charset="-34"/>
                      </a:endParaRPr>
                    </a:p>
                  </a:txBody>
                  <a:tcPr marL="91443" marR="91443" marT="107958" marB="10795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&gt; 35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DSN KaMon" pitchFamily="2" charset="-34"/>
                        <a:cs typeface="DSN KaMon" pitchFamily="2" charset="-34"/>
                      </a:endParaRPr>
                    </a:p>
                  </a:txBody>
                  <a:tcPr marL="91443" marR="91443" marT="107958" marB="10795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69355">
                <a:tc>
                  <a:txBody>
                    <a:bodyPr/>
                    <a:lstStyle/>
                    <a:p>
                      <a:pPr marL="444500" indent="-4445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/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(2)	อัตราส่วนลูกหนี้ที่ชำระหนี้ได้ตามกำหนด (ร้อยละ)</a:t>
                      </a:r>
                    </a:p>
                  </a:txBody>
                  <a:tcPr marL="91443" marR="91443" marT="107958" marB="1079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&gt; 95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DSN KaMon" pitchFamily="2" charset="-34"/>
                        <a:cs typeface="DSN KaMon" pitchFamily="2" charset="-34"/>
                      </a:endParaRPr>
                    </a:p>
                  </a:txBody>
                  <a:tcPr marL="91443" marR="91443" marT="107958" marB="1079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89 – 95 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DSN KaMon" pitchFamily="2" charset="-34"/>
                        <a:cs typeface="DSN KaMon" pitchFamily="2" charset="-34"/>
                      </a:endParaRPr>
                    </a:p>
                  </a:txBody>
                  <a:tcPr marL="91443" marR="91443" marT="107958" marB="1079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&lt; 85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DSN KaMon" pitchFamily="2" charset="-34"/>
                        <a:cs typeface="DSN KaMon" pitchFamily="2" charset="-34"/>
                      </a:endParaRPr>
                    </a:p>
                  </a:txBody>
                  <a:tcPr marL="91443" marR="91443" marT="107958" marB="1079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2635">
                <a:tc>
                  <a:txBody>
                    <a:bodyPr/>
                    <a:lstStyle/>
                    <a:p>
                      <a:pPr marL="444500" indent="-4445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(3)	อัตราส่วนทุนสำรองต่อสินทรัพย์ (ร้อยละ)</a:t>
                      </a:r>
                    </a:p>
                  </a:txBody>
                  <a:tcPr marL="91443" marR="91443" marT="107958" marB="1079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&gt; 10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DSN KaMon" pitchFamily="2" charset="-34"/>
                        <a:cs typeface="DSN KaMon" pitchFamily="2" charset="-34"/>
                      </a:endParaRPr>
                    </a:p>
                  </a:txBody>
                  <a:tcPr marL="91443" marR="91443" marT="107958" marB="1079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4 – 10 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DSN KaMon" pitchFamily="2" charset="-34"/>
                        <a:cs typeface="DSN KaMon" pitchFamily="2" charset="-34"/>
                      </a:endParaRPr>
                    </a:p>
                  </a:txBody>
                  <a:tcPr marL="91443" marR="91443" marT="107958" marB="1079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&lt;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 4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DSN KaMon" pitchFamily="2" charset="-34"/>
                        <a:cs typeface="DSN KaMon" pitchFamily="2" charset="-34"/>
                      </a:endParaRPr>
                    </a:p>
                  </a:txBody>
                  <a:tcPr marL="91443" marR="91443" marT="107958" marB="1079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85830">
                <a:tc gridSpan="4">
                  <a:txBody>
                    <a:bodyPr/>
                    <a:lstStyle/>
                    <a:p>
                      <a:pPr algn="l">
                        <a:tabLst>
                          <a:tab pos="2057400" algn="l"/>
                          <a:tab pos="4572000" algn="l"/>
                        </a:tabLst>
                      </a:pPr>
                      <a:r>
                        <a:rPr lang="th-TH" sz="2800" b="1" i="0" u="sng" dirty="0">
                          <a:solidFill>
                            <a:srgbClr val="C00000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ระดับการเฝ้าระวัง</a:t>
                      </a:r>
                      <a:r>
                        <a:rPr lang="th-TH" sz="2800" b="1" i="0" dirty="0">
                          <a:solidFill>
                            <a:srgbClr val="C00000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 	1</a:t>
                      </a:r>
                      <a:r>
                        <a:rPr lang="en-US" sz="2800" b="1" i="0" dirty="0">
                          <a:solidFill>
                            <a:srgbClr val="C00000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 </a:t>
                      </a:r>
                      <a:r>
                        <a:rPr lang="en-US" sz="2800" b="1" i="0" dirty="0">
                          <a:solidFill>
                            <a:srgbClr val="C00000"/>
                          </a:solidFill>
                          <a:latin typeface="DSN KaMon" pitchFamily="2" charset="-34"/>
                          <a:cs typeface="DSN KaMon" pitchFamily="2" charset="-34"/>
                          <a:sym typeface="Wingdings"/>
                        </a:rPr>
                        <a:t>= </a:t>
                      </a:r>
                      <a:r>
                        <a:rPr lang="th-TH" sz="2800" b="1" i="0" dirty="0">
                          <a:solidFill>
                            <a:srgbClr val="C00000"/>
                          </a:solidFill>
                          <a:latin typeface="DSN KaMon" pitchFamily="2" charset="-34"/>
                          <a:cs typeface="DSN KaMon" pitchFamily="2" charset="-34"/>
                          <a:sym typeface="Wingdings"/>
                        </a:rPr>
                        <a:t>ปกติ    2 </a:t>
                      </a:r>
                      <a:r>
                        <a:rPr lang="en-US" sz="2800" b="1" i="0" dirty="0">
                          <a:solidFill>
                            <a:srgbClr val="C00000"/>
                          </a:solidFill>
                          <a:latin typeface="DSN KaMon" pitchFamily="2" charset="-34"/>
                          <a:cs typeface="DSN KaMon" pitchFamily="2" charset="-34"/>
                          <a:sym typeface="Wingdings"/>
                        </a:rPr>
                        <a:t>=</a:t>
                      </a:r>
                      <a:r>
                        <a:rPr lang="th-TH" sz="2800" b="1" i="0" dirty="0">
                          <a:solidFill>
                            <a:srgbClr val="C00000"/>
                          </a:solidFill>
                          <a:latin typeface="DSN KaMon" pitchFamily="2" charset="-34"/>
                          <a:cs typeface="DSN KaMon" pitchFamily="2" charset="-34"/>
                          <a:sym typeface="Wingdings"/>
                        </a:rPr>
                        <a:t> มากกว่าปกติ    3 </a:t>
                      </a:r>
                      <a:r>
                        <a:rPr lang="en-US" sz="2800" b="1" i="0" dirty="0">
                          <a:solidFill>
                            <a:srgbClr val="C00000"/>
                          </a:solidFill>
                          <a:latin typeface="DSN KaMon" pitchFamily="2" charset="-34"/>
                          <a:cs typeface="DSN KaMon" pitchFamily="2" charset="-34"/>
                          <a:sym typeface="Wingdings"/>
                        </a:rPr>
                        <a:t>=</a:t>
                      </a:r>
                      <a:r>
                        <a:rPr lang="th-TH" sz="2800" b="1" i="0" dirty="0">
                          <a:solidFill>
                            <a:srgbClr val="C00000"/>
                          </a:solidFill>
                          <a:latin typeface="DSN KaMon" pitchFamily="2" charset="-34"/>
                          <a:cs typeface="DSN KaMon" pitchFamily="2" charset="-34"/>
                          <a:sym typeface="Wingdings"/>
                        </a:rPr>
                        <a:t> พิเศษ    4 </a:t>
                      </a:r>
                      <a:r>
                        <a:rPr lang="en-US" sz="2800" b="1" i="0" dirty="0">
                          <a:solidFill>
                            <a:srgbClr val="C00000"/>
                          </a:solidFill>
                          <a:latin typeface="DSN KaMon" pitchFamily="2" charset="-34"/>
                          <a:cs typeface="DSN KaMon" pitchFamily="2" charset="-34"/>
                          <a:sym typeface="Wingdings"/>
                        </a:rPr>
                        <a:t>=</a:t>
                      </a:r>
                      <a:r>
                        <a:rPr lang="th-TH" sz="2800" b="1" i="0" dirty="0">
                          <a:solidFill>
                            <a:srgbClr val="C00000"/>
                          </a:solidFill>
                          <a:latin typeface="DSN KaMon" pitchFamily="2" charset="-34"/>
                          <a:cs typeface="DSN KaMon" pitchFamily="2" charset="-34"/>
                          <a:sym typeface="Wingdings"/>
                        </a:rPr>
                        <a:t> พิเศษเร่งด่วน</a:t>
                      </a:r>
                      <a:endParaRPr lang="th-TH" sz="2800" b="1" i="0" dirty="0">
                        <a:solidFill>
                          <a:srgbClr val="C00000"/>
                        </a:solidFill>
                        <a:latin typeface="DSN KaMon" pitchFamily="2" charset="-34"/>
                        <a:cs typeface="DSN KaMon" pitchFamily="2" charset="-34"/>
                      </a:endParaRPr>
                    </a:p>
                  </a:txBody>
                  <a:tcPr marL="91443" marR="91443" marT="45702" marB="4570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7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B17DECC-322A-D6B0-1EAD-DF46A515D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506" y="125460"/>
            <a:ext cx="2546046" cy="702503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การประเมินผล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59D0D08F-DD70-DF28-8F07-DEC0AAA72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76" y="827963"/>
            <a:ext cx="6401693" cy="217200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4FB97386-7421-D759-D01B-117130DA2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00" y="3303495"/>
            <a:ext cx="3136544" cy="221963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CC912EAC-0768-735F-3CFE-08CCF1F64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388" y="3215119"/>
            <a:ext cx="3107965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030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รูปภาพ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838200"/>
            <a:ext cx="853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0" y="116632"/>
            <a:ext cx="8640960" cy="79208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n w="11430"/>
                <a:latin typeface="DSN KaMon" pitchFamily="2" charset="-34"/>
                <a:cs typeface="DSN KaMon" pitchFamily="2" charset="-34"/>
              </a:rPr>
              <a:t>3</a:t>
            </a:r>
            <a:r>
              <a:rPr lang="th-TH" dirty="0" smtClean="0">
                <a:ln w="11430"/>
                <a:latin typeface="DSN KaMon" pitchFamily="2" charset="-34"/>
                <a:cs typeface="DSN KaMon" pitchFamily="2" charset="-34"/>
              </a:rPr>
              <a:t>) เกณฑ์การอ้างอิง</a:t>
            </a:r>
            <a:endParaRPr lang="th-TH" dirty="0">
              <a:ln w="11430"/>
              <a:latin typeface="DSN KaMon" pitchFamily="2" charset="-34"/>
              <a:cs typeface="DSN KaMo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92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66700" y="981075"/>
            <a:ext cx="8610600" cy="504031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EA3B18"/>
            </a:solidFill>
          </a:ln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6000" b="1" dirty="0" smtClean="0">
                <a:solidFill>
                  <a:srgbClr val="C00000"/>
                </a:solidFill>
                <a:latin typeface="DSN KaMon" pitchFamily="2" charset="-34"/>
                <a:cs typeface="DSN KaMon" pitchFamily="2" charset="-34"/>
              </a:rPr>
              <a:t>4. </a:t>
            </a:r>
            <a:r>
              <a:rPr lang="th-TH" sz="6000" b="1" dirty="0" smtClean="0">
                <a:solidFill>
                  <a:srgbClr val="C00000"/>
                </a:solidFill>
                <a:latin typeface="DSN KaMon" pitchFamily="2" charset="-34"/>
                <a:cs typeface="DSN KaMon" pitchFamily="2" charset="-34"/>
              </a:rPr>
              <a:t>สหกรณ์</a:t>
            </a:r>
            <a:r>
              <a:rPr lang="th-TH" sz="6000" b="1" dirty="0">
                <a:solidFill>
                  <a:srgbClr val="C00000"/>
                </a:solidFill>
                <a:latin typeface="DSN KaMon" pitchFamily="2" charset="-34"/>
                <a:cs typeface="DSN KaMon" pitchFamily="2" charset="-34"/>
              </a:rPr>
              <a:t>เข้มแข็ง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4400" b="1" dirty="0" smtClean="0">
                <a:latin typeface="DSN KaMon" pitchFamily="2" charset="-34"/>
                <a:cs typeface="DSN KaMon" pitchFamily="2" charset="-34"/>
              </a:rPr>
              <a:t>1</a:t>
            </a:r>
            <a:r>
              <a:rPr lang="th-TH" sz="4400" b="1" dirty="0">
                <a:latin typeface="DSN KaMon" pitchFamily="2" charset="-34"/>
                <a:cs typeface="DSN KaMon" pitchFamily="2" charset="-34"/>
              </a:rPr>
              <a:t>) ความสามารถในการให้บริการสมาชิก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h-TH" sz="4400" b="1" dirty="0">
                <a:latin typeface="DSN KaMon" pitchFamily="2" charset="-34"/>
                <a:cs typeface="DSN KaMon" pitchFamily="2" charset="-34"/>
              </a:rPr>
              <a:t>2) ประสิทธิภาพในการดำเนินธุรกิจ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h-TH" sz="4400" b="1" dirty="0">
                <a:latin typeface="DSN KaMon" pitchFamily="2" charset="-34"/>
                <a:cs typeface="DSN KaMon" pitchFamily="2" charset="-34"/>
              </a:rPr>
              <a:t>3) ประสิทธิภาพในการจัดการองค์กร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h-TH" sz="4400" b="1" dirty="0">
                <a:latin typeface="DSN KaMon" pitchFamily="2" charset="-34"/>
                <a:cs typeface="DSN KaMon" pitchFamily="2" charset="-34"/>
              </a:rPr>
              <a:t>4) ประสิทธิภาพของการบริหารงาน</a:t>
            </a:r>
            <a:endParaRPr lang="th-TH" sz="4400" b="1" dirty="0">
              <a:solidFill>
                <a:srgbClr val="C00000"/>
              </a:solidFill>
              <a:latin typeface="DSN KaMon" pitchFamily="2" charset="-34"/>
              <a:cs typeface="DSN KaMo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32841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C6F04D32-2C1B-459C-B5FE-F0DF0C93E50E}" type="slidenum">
              <a:rPr lang="th-TH" altLang="th-TH" sz="2000" smtClean="0">
                <a:solidFill>
                  <a:srgbClr val="898989"/>
                </a:solidFill>
                <a:latin typeface="Browallia New" pitchFamily="34" charset="-34"/>
                <a:cs typeface="Browallia New" pitchFamily="34" charset="-34"/>
              </a:rPr>
              <a:pPr/>
              <a:t>84</a:t>
            </a:fld>
            <a:endParaRPr lang="th-TH" altLang="th-TH" sz="2000" smtClean="0">
              <a:solidFill>
                <a:srgbClr val="898989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116632"/>
            <a:ext cx="8640960" cy="79208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i="1" spc="50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  <a:latin typeface="DSN KaMon" pitchFamily="2" charset="-34"/>
                <a:cs typeface="DSN KaMon" pitchFamily="2" charset="-34"/>
              </a:rPr>
              <a:t>5. PEARLS </a:t>
            </a:r>
            <a:r>
              <a:rPr lang="th-TH" i="1" spc="50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  <a:latin typeface="DSN KaMon" pitchFamily="2" charset="-34"/>
                <a:cs typeface="DSN KaMon" pitchFamily="2" charset="-34"/>
              </a:rPr>
              <a:t> </a:t>
            </a:r>
            <a:r>
              <a:rPr lang="th-TH" i="1" spc="50" dirty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  <a:latin typeface="DSN KaMon" pitchFamily="2" charset="-34"/>
                <a:cs typeface="DSN KaMon" pitchFamily="2" charset="-34"/>
              </a:rPr>
              <a:t>(สภาเครดิตยูเนี่ยนโลก)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950" y="908050"/>
          <a:ext cx="8928100" cy="56610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96035"/>
                <a:gridCol w="2954413"/>
                <a:gridCol w="147571"/>
                <a:gridCol w="2730081"/>
              </a:tblGrid>
              <a:tr h="426720">
                <a:tc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1431" marR="91431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Browallia New" pitchFamily="34" charset="-34"/>
                          <a:cs typeface="Browallia New" pitchFamily="34" charset="-34"/>
                        </a:rPr>
                        <a:t>ตัวชี้วัด</a:t>
                      </a:r>
                    </a:p>
                  </a:txBody>
                  <a:tcPr marL="91431" marR="91431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SN KaMon" pitchFamily="2" charset="-34"/>
                          <a:cs typeface="DSN KaMon" pitchFamily="2" charset="-34"/>
                        </a:rPr>
                        <a:t>P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  (Protection)</a:t>
                      </a:r>
                    </a:p>
                    <a:p>
                      <a:pPr algn="ctr"/>
                      <a:r>
                        <a:rPr lang="th-TH" sz="2000" b="1" dirty="0">
                          <a:latin typeface="DSN KaMon" pitchFamily="2" charset="-34"/>
                          <a:cs typeface="DSN KaMon" pitchFamily="2" charset="-34"/>
                        </a:rPr>
                        <a:t>การป้องกันความเสี่ยง</a:t>
                      </a:r>
                    </a:p>
                  </a:txBody>
                  <a:tcPr marL="91431" marR="9143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7800" indent="-177800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b="1" dirty="0">
                          <a:latin typeface="DSN KaMon" pitchFamily="2" charset="-34"/>
                          <a:cs typeface="DSN KaMon" pitchFamily="2" charset="-34"/>
                        </a:rPr>
                        <a:t>การตั้งค่าเผื่อหนี้สงสัยจะสูญ</a:t>
                      </a:r>
                    </a:p>
                    <a:p>
                      <a:pPr marL="177800" indent="-177800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b="1" dirty="0">
                          <a:latin typeface="DSN KaMon" pitchFamily="2" charset="-34"/>
                          <a:cs typeface="DSN KaMon" pitchFamily="2" charset="-34"/>
                        </a:rPr>
                        <a:t>ความสามารถในการชำระหนี้</a:t>
                      </a:r>
                    </a:p>
                  </a:txBody>
                  <a:tcPr marL="91431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104669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SN KaMon" pitchFamily="2" charset="-34"/>
                          <a:cs typeface="DSN KaMon" pitchFamily="2" charset="-34"/>
                        </a:rPr>
                        <a:t>E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  </a:t>
                      </a:r>
                      <a:r>
                        <a:rPr lang="en-US" sz="2200" b="1" baseline="0" dirty="0">
                          <a:solidFill>
                            <a:srgbClr val="C00000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(Effective Financial Structure)</a:t>
                      </a:r>
                    </a:p>
                    <a:p>
                      <a:pPr algn="ctr"/>
                      <a:r>
                        <a:rPr lang="th-TH" sz="2000" b="1" dirty="0">
                          <a:latin typeface="DSN KaMon" pitchFamily="2" charset="-34"/>
                          <a:cs typeface="DSN KaMon" pitchFamily="2" charset="-34"/>
                        </a:rPr>
                        <a:t>โครงสร้างทางการเงินที่มีประสิทธิภาพ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E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เงินให้กู้ต่อสินทรัพย์</a:t>
                      </a:r>
                    </a:p>
                    <a:p>
                      <a:pPr marL="177800" indent="-177800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สภาพคล่องต่อสินทรัพย์</a:t>
                      </a:r>
                    </a:p>
                    <a:p>
                      <a:pPr marL="177800" indent="-177800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เงินลงทุนต่อสินทรัพย์</a:t>
                      </a:r>
                    </a:p>
                    <a:p>
                      <a:pPr marL="177800" indent="-177800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เงินรับฝากต่อสินทรัพย์</a:t>
                      </a:r>
                    </a:p>
                  </a:txBody>
                  <a:tcPr marL="91431" marR="91431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เงินกู้ยืมต่อสินทรัพย์</a:t>
                      </a:r>
                    </a:p>
                    <a:p>
                      <a:pPr marL="177800" indent="-177800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ทุนเรือนหุ้นต่อสินทรัพย์</a:t>
                      </a:r>
                    </a:p>
                    <a:p>
                      <a:pPr marL="177800" indent="-177800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ทุนสำรองต่อสินทรัพย์</a:t>
                      </a:r>
                    </a:p>
                  </a:txBody>
                  <a:tcPr marL="91431" marR="914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SN KaMon" pitchFamily="2" charset="-34"/>
                          <a:cs typeface="DSN KaMon" pitchFamily="2" charset="-34"/>
                        </a:rPr>
                        <a:t>A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  (Asset Quality)</a:t>
                      </a:r>
                    </a:p>
                    <a:p>
                      <a:pPr algn="ctr"/>
                      <a:r>
                        <a:rPr lang="th-TH" sz="2000" b="1" dirty="0">
                          <a:latin typeface="DSN KaMon" pitchFamily="2" charset="-34"/>
                          <a:cs typeface="DSN KaMon" pitchFamily="2" charset="-34"/>
                        </a:rPr>
                        <a:t>คุณภาพสินทรัพย์</a:t>
                      </a:r>
                    </a:p>
                  </a:txBody>
                  <a:tcPr marL="91431" marR="9143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NPL</a:t>
                      </a:r>
                      <a:endParaRPr lang="th-TH" sz="2000" b="1" kern="1200" dirty="0">
                        <a:solidFill>
                          <a:schemeClr val="dk1"/>
                        </a:solidFill>
                        <a:latin typeface="DSN KaMon" pitchFamily="2" charset="-34"/>
                        <a:ea typeface="+mn-ea"/>
                        <a:cs typeface="DSN KaMon" pitchFamily="2" charset="-34"/>
                      </a:endParaRPr>
                    </a:p>
                    <a:p>
                      <a:pPr marL="177800" indent="-177800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สินทรัพย์ที่ไม่ก่อให้เกิดรายได้ต่อสินทรัพย์ทั้งหมด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(NPA)</a:t>
                      </a:r>
                      <a:endParaRPr lang="th-TH" sz="2000" b="1" kern="1200" dirty="0">
                        <a:solidFill>
                          <a:schemeClr val="dk1"/>
                        </a:solidFill>
                        <a:latin typeface="DSN KaMon" pitchFamily="2" charset="-34"/>
                        <a:ea typeface="+mn-ea"/>
                        <a:cs typeface="DSN KaMon" pitchFamily="2" charset="-34"/>
                      </a:endParaRPr>
                    </a:p>
                  </a:txBody>
                  <a:tcPr marL="91431" marR="9143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830408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SN KaMon" pitchFamily="2" charset="-34"/>
                          <a:cs typeface="DSN KaMon" pitchFamily="2" charset="-34"/>
                        </a:rPr>
                        <a:t>R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  </a:t>
                      </a:r>
                      <a:r>
                        <a:rPr lang="en-US" sz="2200" b="1" baseline="0" dirty="0">
                          <a:solidFill>
                            <a:srgbClr val="C00000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(Rates of Return and Costs)</a:t>
                      </a:r>
                    </a:p>
                    <a:p>
                      <a:pPr algn="ctr"/>
                      <a:r>
                        <a:rPr lang="th-TH" sz="2000" b="1" dirty="0">
                          <a:latin typeface="DSN KaMon" pitchFamily="2" charset="-34"/>
                          <a:cs typeface="DSN KaMon" pitchFamily="2" charset="-34"/>
                        </a:rPr>
                        <a:t>ผลตอบแทนและต้นทุน</a:t>
                      </a:r>
                    </a:p>
                  </a:txBody>
                  <a:tcPr marL="91431" marR="9143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ดอกเบี้ยเงินให้กู้ต่อเงินให้กู้</a:t>
                      </a:r>
                    </a:p>
                    <a:p>
                      <a:pPr marL="177800" indent="-177800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ดอกเบี้ยเงินรับฝากต่อเงินรับฝาก</a:t>
                      </a:r>
                    </a:p>
                    <a:p>
                      <a:pPr marL="177800" indent="-177800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อัตราเงินปันผลต่อหุ้นของสมาชิก</a:t>
                      </a:r>
                    </a:p>
                  </a:txBody>
                  <a:tcPr marL="91431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th-TH" sz="2000" b="1" kern="1200" dirty="0">
                        <a:solidFill>
                          <a:schemeClr val="dk1"/>
                        </a:solidFill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E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ค่าใช้จ่ายดำเนินงานต่อสินทรัพย์</a:t>
                      </a:r>
                    </a:p>
                    <a:p>
                      <a:pPr marL="177800" indent="-177800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หนี้สงสัยจะสูญ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EF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SN KaMon" pitchFamily="2" charset="-34"/>
                          <a:cs typeface="DSN KaMon" pitchFamily="2" charset="-34"/>
                        </a:rPr>
                        <a:t>L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  (Liquidity)</a:t>
                      </a:r>
                    </a:p>
                    <a:p>
                      <a:pPr algn="ctr"/>
                      <a:r>
                        <a:rPr lang="th-TH" sz="2000" b="1" dirty="0">
                          <a:latin typeface="DSN KaMon" pitchFamily="2" charset="-34"/>
                          <a:cs typeface="DSN KaMon" pitchFamily="2" charset="-34"/>
                        </a:rPr>
                        <a:t>สภาพคล่อง</a:t>
                      </a:r>
                    </a:p>
                  </a:txBody>
                  <a:tcPr marL="91431" marR="9143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การดำรงสินทรัพย์สภาพคล่อง</a:t>
                      </a:r>
                    </a:p>
                    <a:p>
                      <a:pPr marL="177800" indent="-177800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สภาพคล่องที่ไม่ก่อให้เกิดรายได้ต่อสินทรัพย์ทั้งหมด</a:t>
                      </a:r>
                    </a:p>
                  </a:txBody>
                  <a:tcPr marL="91431" marR="9143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104669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SN KaMon" pitchFamily="2" charset="-34"/>
                          <a:cs typeface="DSN KaMon" pitchFamily="2" charset="-34"/>
                        </a:rPr>
                        <a:t>S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DSN KaMon" pitchFamily="2" charset="-34"/>
                          <a:cs typeface="DSN KaMon" pitchFamily="2" charset="-34"/>
                        </a:rPr>
                        <a:t>  (Signs of Growth)</a:t>
                      </a:r>
                    </a:p>
                    <a:p>
                      <a:pPr algn="ctr"/>
                      <a:r>
                        <a:rPr lang="th-TH" sz="2000" b="1" dirty="0">
                          <a:latin typeface="DSN KaMon" pitchFamily="2" charset="-34"/>
                          <a:cs typeface="DSN KaMon" pitchFamily="2" charset="-34"/>
                        </a:rPr>
                        <a:t>การเติบโต</a:t>
                      </a:r>
                    </a:p>
                  </a:txBody>
                  <a:tcPr marL="91431" marR="9143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E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การเติบโตของ</a:t>
                      </a:r>
                    </a:p>
                    <a:p>
                      <a:pPr marL="177800" indent="-177800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สินทรัพย์, เงินให้กู้, เงินรับฝาก</a:t>
                      </a:r>
                    </a:p>
                    <a:p>
                      <a:pPr marL="177800" indent="-177800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เงินกู้ยืมภายนอก, ทุนเรือนหุ้น,</a:t>
                      </a:r>
                      <a:r>
                        <a:rPr lang="th-TH" sz="2000" b="1" kern="1200" baseline="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 ทุนสำรอง</a:t>
                      </a:r>
                    </a:p>
                    <a:p>
                      <a:pPr marL="177800" indent="-177800" algn="l" defTabSz="914400" rtl="0" eaLnBrk="1" latinLnBrk="0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th-TH" sz="2000" b="1" kern="1200" baseline="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จำนวนสมาชิก</a:t>
                      </a:r>
                      <a:endParaRPr lang="th-TH" sz="2000" b="1" kern="1200" dirty="0">
                        <a:solidFill>
                          <a:schemeClr val="dk1"/>
                        </a:solidFill>
                        <a:latin typeface="DSN KaMon" pitchFamily="2" charset="-34"/>
                        <a:ea typeface="+mn-ea"/>
                        <a:cs typeface="DSN KaMon" pitchFamily="2" charset="-34"/>
                      </a:endParaRPr>
                    </a:p>
                  </a:txBody>
                  <a:tcPr marL="91431" marR="9143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0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fld id="{4F352AAF-7655-4582-AD57-A5F9B6555CBC}" type="slidenum">
              <a:rPr lang="th-TH" altLang="th-TH" sz="2000" smtClean="0">
                <a:solidFill>
                  <a:srgbClr val="898989"/>
                </a:solidFill>
                <a:latin typeface="Browallia New" pitchFamily="34" charset="-34"/>
                <a:cs typeface="Browallia New" pitchFamily="34" charset="-34"/>
              </a:rPr>
              <a:pPr/>
              <a:t>85</a:t>
            </a:fld>
            <a:endParaRPr lang="th-TH" altLang="th-TH" sz="2000" smtClean="0">
              <a:solidFill>
                <a:srgbClr val="898989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520" y="116632"/>
            <a:ext cx="8640960" cy="792088"/>
          </a:xfrm>
          <a:prstGeom prst="rect">
            <a:avLst/>
          </a:prstGeom>
          <a:noFill/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pc="50" dirty="0" smtClean="0">
                <a:ln w="11430"/>
                <a:latin typeface="DSN KaMon" pitchFamily="2" charset="-34"/>
                <a:cs typeface="DSN KaMon" pitchFamily="2" charset="-34"/>
              </a:rPr>
              <a:t>6. </a:t>
            </a:r>
            <a:r>
              <a:rPr lang="th-TH" spc="50" dirty="0" err="1" smtClean="0">
                <a:ln w="11430"/>
                <a:latin typeface="DSN KaMon" pitchFamily="2" charset="-34"/>
                <a:cs typeface="DSN KaMon" pitchFamily="2" charset="-34"/>
              </a:rPr>
              <a:t>บริษัทท</a:t>
            </a:r>
            <a:r>
              <a:rPr lang="th-TH" spc="50" dirty="0">
                <a:ln w="11430"/>
                <a:latin typeface="DSN KaMon" pitchFamily="2" charset="-34"/>
                <a:cs typeface="DSN KaMon" pitchFamily="2" charset="-34"/>
              </a:rPr>
              <a:t>ริสเรทติ้ง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8313" y="908050"/>
          <a:ext cx="8135937" cy="57197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91283"/>
                <a:gridCol w="5244654"/>
              </a:tblGrid>
              <a:tr h="570824">
                <a:tc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1429" marR="91429" marT="72013" marB="7201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Browallia New" pitchFamily="34" charset="-34"/>
                          <a:cs typeface="Browallia New" pitchFamily="34" charset="-34"/>
                        </a:rPr>
                        <a:t>ตัวชี้วัด</a:t>
                      </a:r>
                    </a:p>
                  </a:txBody>
                  <a:tcPr marL="91429" marR="91429" marT="72013" marB="7201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</a:tr>
              <a:tr h="1668304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rgbClr val="C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ความสามารถ</a:t>
                      </a:r>
                    </a:p>
                    <a:p>
                      <a:pPr algn="ctr"/>
                      <a:r>
                        <a:rPr lang="th-TH" sz="2800" b="1" dirty="0">
                          <a:solidFill>
                            <a:srgbClr val="C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ในการทำกำไร</a:t>
                      </a:r>
                      <a:endParaRPr lang="th-TH" sz="2000" b="1" dirty="0">
                        <a:effectLst/>
                        <a:latin typeface="DSN KaMon" pitchFamily="2" charset="-34"/>
                        <a:cs typeface="DSN KaMon" pitchFamily="2" charset="-34"/>
                      </a:endParaRPr>
                    </a:p>
                  </a:txBody>
                  <a:tcPr marL="91429" marR="91429" marT="72013" marB="720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th-TH" sz="2000" b="1" dirty="0">
                          <a:latin typeface="DSN KaMon" pitchFamily="2" charset="-34"/>
                          <a:cs typeface="DSN KaMon" pitchFamily="2" charset="-34"/>
                        </a:rPr>
                        <a:t>รายได้ดอกเบี้ยและเงินปันผล</a:t>
                      </a:r>
                      <a:r>
                        <a:rPr lang="th-TH" sz="2000" b="1" baseline="0" dirty="0">
                          <a:latin typeface="DSN KaMon" pitchFamily="2" charset="-34"/>
                          <a:cs typeface="DSN KaMon" pitchFamily="2" charset="-34"/>
                        </a:rPr>
                        <a:t>ต่อสินทรัพย์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th-TH" sz="2000" b="1" baseline="0" dirty="0">
                          <a:latin typeface="DSN KaMon" pitchFamily="2" charset="-34"/>
                          <a:cs typeface="DSN KaMon" pitchFamily="2" charset="-34"/>
                        </a:rPr>
                        <a:t>รายได้ที่มิใช่ดอกเบี้ยต่อสินทรัพย์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th-TH" sz="2000" b="1" baseline="0" dirty="0">
                          <a:latin typeface="DSN KaMon" pitchFamily="2" charset="-34"/>
                          <a:cs typeface="DSN KaMon" pitchFamily="2" charset="-34"/>
                        </a:rPr>
                        <a:t>ค่าใช้จ่ายดำเนินงานต่อรายได้รวม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th-TH" sz="2000" b="1" baseline="0" dirty="0">
                          <a:latin typeface="DSN KaMon" pitchFamily="2" charset="-34"/>
                          <a:cs typeface="DSN KaMon" pitchFamily="2" charset="-34"/>
                        </a:rPr>
                        <a:t>กำไรสุทธิต่อสินทรัพย์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th-TH" sz="2000" b="1" baseline="0" dirty="0">
                          <a:latin typeface="DSN KaMon" pitchFamily="2" charset="-34"/>
                          <a:cs typeface="DSN KaMon" pitchFamily="2" charset="-34"/>
                        </a:rPr>
                        <a:t>กำไรสุทธิต่อส่วนของผู้ถือหุ้น</a:t>
                      </a:r>
                      <a:endParaRPr lang="th-TH" sz="2000" b="1" dirty="0">
                        <a:latin typeface="DSN KaMon" pitchFamily="2" charset="-34"/>
                        <a:cs typeface="DSN KaMon" pitchFamily="2" charset="-34"/>
                      </a:endParaRPr>
                    </a:p>
                  </a:txBody>
                  <a:tcPr marL="91429" marR="0" marT="72013" marB="720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1363449">
                <a:tc>
                  <a:txBody>
                    <a:bodyPr/>
                    <a:lstStyle/>
                    <a:p>
                      <a:pPr algn="ctr"/>
                      <a:r>
                        <a:rPr lang="th-TH" sz="2800" b="1" baseline="0" dirty="0">
                          <a:solidFill>
                            <a:srgbClr val="C00000"/>
                          </a:solidFill>
                          <a:effectLst/>
                          <a:latin typeface="DSN KaMon" pitchFamily="2" charset="-34"/>
                          <a:cs typeface="DSN KaMon" pitchFamily="2" charset="-34"/>
                        </a:rPr>
                        <a:t>คุณภาพสินทรัพย์</a:t>
                      </a:r>
                      <a:endParaRPr lang="th-TH" sz="2000" b="1" dirty="0">
                        <a:effectLst/>
                        <a:latin typeface="DSN KaMon" pitchFamily="2" charset="-34"/>
                        <a:cs typeface="DSN KaMon" pitchFamily="2" charset="-34"/>
                      </a:endParaRPr>
                    </a:p>
                  </a:txBody>
                  <a:tcPr marL="91429" marR="91429" marT="72013" marB="720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NPL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หนี้สงสัยจะสูญต่อเงินให้กู้รวม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ค่าเผื่อหนี้สงสัยจะสูญต่อเงินให้กู้รวม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ค่าเผื่อหนี้สงสัยจะสูญต่อ</a:t>
                      </a:r>
                      <a:r>
                        <a:rPr lang="th-TH" sz="2000" b="1" kern="1200" baseline="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 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NPL</a:t>
                      </a:r>
                      <a:endParaRPr lang="th-TH" sz="2000" b="1" kern="1200" dirty="0">
                        <a:solidFill>
                          <a:schemeClr val="dk1"/>
                        </a:solidFill>
                        <a:latin typeface="DSN KaMon" pitchFamily="2" charset="-34"/>
                        <a:ea typeface="+mn-ea"/>
                        <a:cs typeface="DSN KaMon" pitchFamily="2" charset="-34"/>
                      </a:endParaRPr>
                    </a:p>
                  </a:txBody>
                  <a:tcPr marL="91429" marR="91429" marT="72013" marB="720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FF"/>
                    </a:solidFill>
                  </a:tcPr>
                </a:tc>
              </a:tr>
              <a:tr h="7537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800" b="1" kern="1200" baseline="0" dirty="0">
                          <a:solidFill>
                            <a:srgbClr val="C00000"/>
                          </a:solidFill>
                          <a:effectLst/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โครงสร้างเงินทุน</a:t>
                      </a:r>
                    </a:p>
                  </a:txBody>
                  <a:tcPr marL="91429" marR="91429" marT="72013" marB="720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ทุนของสหกรณ์ต่อสินทรัพย์รวม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ทุนของสหกรณ์ต่อเงินให้กู้รวม</a:t>
                      </a:r>
                    </a:p>
                  </a:txBody>
                  <a:tcPr marL="91429" marR="91429" marT="72013" marB="720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13634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800" b="1" kern="1200" baseline="0" dirty="0">
                          <a:solidFill>
                            <a:srgbClr val="C00000"/>
                          </a:solidFill>
                          <a:effectLst/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สภาพคล่อง</a:t>
                      </a:r>
                    </a:p>
                  </a:txBody>
                  <a:tcPr marL="91429" marR="91429" marT="72013" marB="720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เงินให้กู้รวมต่อเงินฝาก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เงินให้กู้รวมต่อสินทรัพย์รวม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สินทรัพย์สภาพคล่องต่อเงินฝาก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DSN KaMon" pitchFamily="2" charset="-34"/>
                          <a:ea typeface="+mn-ea"/>
                          <a:cs typeface="DSN KaMon" pitchFamily="2" charset="-34"/>
                        </a:rPr>
                        <a:t>สินทรัพย์สภาพคล่องต่อสินทรัพย์รวม</a:t>
                      </a:r>
                    </a:p>
                  </a:txBody>
                  <a:tcPr marL="91429" marR="91429" marT="72013" marB="720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3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922114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th-TH" sz="6000" dirty="0">
                <a:latin typeface="BooK_R-luX [2006]" pitchFamily="2" charset="0"/>
                <a:cs typeface="BooK_R-luX [2006]" pitchFamily="2" charset="0"/>
              </a:rPr>
              <a:t>เกณฑ์มาตรฐานความมั่นคงทางการเงินของสหกรณ์ออมทรัพย์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86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835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788024" y="1772815"/>
            <a:ext cx="3744416" cy="2844433"/>
          </a:xfrm>
          <a:prstGeom prst="rect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495675" algn="r"/>
              </a:tabLst>
            </a:pPr>
            <a:r>
              <a:rPr lang="th-TH" sz="24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เงินรับฝาก	60 – 70%</a:t>
            </a:r>
          </a:p>
          <a:p>
            <a:pPr>
              <a:tabLst>
                <a:tab pos="3495675" algn="r"/>
              </a:tabLst>
            </a:pPr>
            <a:endParaRPr lang="th-TH" sz="2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tabLst>
                <a:tab pos="3495675" algn="r"/>
              </a:tabLst>
            </a:pPr>
            <a:endParaRPr lang="th-TH" sz="2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8024" y="4617248"/>
            <a:ext cx="3744416" cy="1044000"/>
          </a:xfrm>
          <a:prstGeom prst="rect">
            <a:avLst/>
          </a:prstGeom>
          <a:solidFill>
            <a:srgbClr val="FF8F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495675" algn="r"/>
              </a:tabLst>
            </a:pPr>
            <a:r>
              <a:rPr lang="th-TH" sz="24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ทุนเรือนหุ้น	20 – 30%</a:t>
            </a:r>
            <a:endParaRPr lang="th-TH" sz="2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88024" y="5661248"/>
            <a:ext cx="3744416" cy="43204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495675" algn="r"/>
              </a:tabLst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ทุนสำรอง	</a:t>
            </a:r>
            <a:r>
              <a:rPr lang="th-TH" sz="1800" b="1" dirty="0" smtClean="0">
                <a:solidFill>
                  <a:schemeClr val="bg1"/>
                </a:solidFill>
                <a:latin typeface="Times New Roman"/>
                <a:cs typeface="Browallia New" pitchFamily="34" charset="-34"/>
              </a:rPr>
              <a:t>≥</a:t>
            </a: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10%</a:t>
            </a:r>
            <a:endParaRPr lang="th-TH" sz="2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004048" y="1124744"/>
            <a:ext cx="3240360" cy="504056"/>
          </a:xfrm>
          <a:prstGeom prst="roundRect">
            <a:avLst/>
          </a:prstGeom>
          <a:solidFill>
            <a:srgbClr val="FF680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หนี้สิน + ทุน</a:t>
            </a:r>
            <a:endParaRPr lang="th-TH" sz="28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28724" y="1052736"/>
            <a:ext cx="4592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bg2">
                  <a:lumMod val="1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=</a:t>
            </a:r>
            <a:endParaRPr lang="th-TH" sz="4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1560" y="1772896"/>
            <a:ext cx="3744416" cy="864000"/>
          </a:xfrm>
          <a:prstGeom prst="rect">
            <a:avLst/>
          </a:prstGeom>
          <a:solidFill>
            <a:srgbClr val="47D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defTabSz="1666875">
              <a:tabLst>
                <a:tab pos="3495675" algn="r"/>
              </a:tabLst>
            </a:pPr>
            <a:r>
              <a:rPr lang="th-TH" sz="22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เงินฝากและเงินลงทุน 	 20 – 30%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75656" y="2204896"/>
            <a:ext cx="2820613" cy="28800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66875">
              <a:tabLst>
                <a:tab pos="3495675" algn="r"/>
              </a:tabLst>
            </a:pPr>
            <a:r>
              <a:rPr lang="th-TH" sz="2000" b="1" i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(สินทรัพย์</a:t>
            </a:r>
            <a:r>
              <a:rPr lang="th-TH" sz="2000" b="1" i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สภาพคล่อง </a:t>
            </a:r>
            <a:r>
              <a:rPr lang="th-TH" sz="2000" b="1" i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16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≥</a:t>
            </a:r>
            <a:r>
              <a:rPr lang="en-US" sz="2000" b="1" i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b="1" i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3%)</a:t>
            </a:r>
            <a:endParaRPr lang="th-TH" sz="2000" b="1" i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1560" y="2636912"/>
            <a:ext cx="3744416" cy="3024000"/>
          </a:xfrm>
          <a:prstGeom prst="rect">
            <a:avLst/>
          </a:prstGeom>
          <a:solidFill>
            <a:srgbClr val="0094C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495675" algn="r"/>
              </a:tabLst>
            </a:pPr>
            <a:r>
              <a:rPr lang="th-TH" sz="24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เงินให้สมาชิก/สหกรณ์อื่นกู้	70 – 80%</a:t>
            </a:r>
          </a:p>
          <a:p>
            <a:pPr>
              <a:tabLst>
                <a:tab pos="3495675" algn="r"/>
              </a:tabLst>
            </a:pPr>
            <a:endParaRPr lang="th-TH" sz="2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tabLst>
                <a:tab pos="3495675" algn="r"/>
              </a:tabLst>
            </a:pPr>
            <a:endParaRPr lang="th-TH" sz="2400" b="1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1560" y="5661296"/>
            <a:ext cx="3744416" cy="432000"/>
          </a:xfrm>
          <a:prstGeom prst="rect">
            <a:avLst/>
          </a:prstGeom>
          <a:solidFill>
            <a:srgbClr val="00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495675" algn="r"/>
              </a:tabLst>
            </a:pP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สินทรัพย์ถาวร	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Browallia New" pitchFamily="34" charset="-34"/>
              </a:rPr>
              <a:t>&lt;</a:t>
            </a:r>
            <a:r>
              <a:rPr lang="th-TH" sz="2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10%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99592" y="1124744"/>
            <a:ext cx="3240360" cy="50405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tabLst>
                <a:tab pos="3495675" algn="r"/>
              </a:tabLst>
            </a:pPr>
            <a:r>
              <a:rPr lang="th-TH" sz="2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ทรัพย์สิน</a:t>
            </a:r>
            <a:endParaRPr lang="th-TH" sz="28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" y="260574"/>
            <a:ext cx="9144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pPr>
              <a:lnSpc>
                <a:spcPct val="80000"/>
              </a:lnSpc>
            </a:pPr>
            <a:r>
              <a:rPr lang="th-TH" sz="3200" i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chemeClr val="bg1">
                      <a:lumMod val="75000"/>
                      <a:alpha val="65000"/>
                    </a:schemeClr>
                  </a:outerShdw>
                </a:effectLst>
              </a:rPr>
              <a:t>โครงสร้างทางการเงิน</a:t>
            </a:r>
            <a:br>
              <a:rPr lang="th-TH" sz="3200" i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chemeClr val="bg1">
                      <a:lumMod val="75000"/>
                      <a:alpha val="65000"/>
                    </a:schemeClr>
                  </a:outerShdw>
                </a:effectLst>
              </a:rPr>
            </a:br>
            <a:r>
              <a:rPr lang="th-TH" sz="3200" i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chemeClr val="bg1">
                      <a:lumMod val="75000"/>
                      <a:alpha val="65000"/>
                    </a:schemeClr>
                  </a:outerShdw>
                </a:effectLst>
              </a:rPr>
              <a:t>ตามเกณฑ์มาตรฐานความมั่นคงทางการเงินของสหกรณ์ออมทรัพย์</a:t>
            </a:r>
            <a:endParaRPr lang="th-TH" sz="3200" i="1" u="sng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chemeClr val="bg1">
                    <a:lumMod val="75000"/>
                    <a:alpha val="65000"/>
                  </a:schemeClr>
                </a:outerShdw>
              </a:effectLst>
            </a:endParaRPr>
          </a:p>
        </p:txBody>
      </p:sp>
      <p:sp>
        <p:nvSpPr>
          <p:cNvPr id="39" name="Rectangle 20"/>
          <p:cNvSpPr/>
          <p:nvPr/>
        </p:nvSpPr>
        <p:spPr>
          <a:xfrm>
            <a:off x="4932040" y="3717032"/>
            <a:ext cx="3468685" cy="473091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666875">
              <a:tabLst>
                <a:tab pos="3495675" algn="r"/>
              </a:tabLst>
            </a:pPr>
            <a:r>
              <a:rPr lang="th-TH" sz="2000" b="1" i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เงินกู้ยืมภายนอก ไม่เกินทุนของสหกรณ์</a:t>
            </a:r>
            <a:endParaRPr lang="th-TH" sz="2000" b="1" i="1" dirty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504" y="6165304"/>
            <a:ext cx="8834470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2000" b="1" dirty="0" smtClean="0">
                <a:effectLst>
                  <a:glow rad="190500">
                    <a:schemeClr val="bg1"/>
                  </a:glo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สหกรณ์จะก้าวหน้า มั่นคงและยั่งยืน ควรมีโครงสร้างทางการเงินทั้งทางด้าน</a:t>
            </a:r>
            <a:r>
              <a:rPr lang="th-TH" sz="2000" b="1" dirty="0">
                <a:effectLst>
                  <a:glow rad="190500">
                    <a:schemeClr val="bg1"/>
                  </a:glo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ทรัพย์สิน หนี้สิน และทุน ตาม</a:t>
            </a:r>
            <a:r>
              <a:rPr lang="th-TH" sz="2000" b="1" dirty="0" smtClean="0">
                <a:effectLst>
                  <a:glow rad="190500">
                    <a:schemeClr val="bg1"/>
                  </a:glo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เกณฑ์นี้ </a:t>
            </a:r>
            <a:br>
              <a:rPr lang="th-TH" sz="2000" b="1" dirty="0" smtClean="0">
                <a:effectLst>
                  <a:glow rad="190500">
                    <a:schemeClr val="bg1"/>
                  </a:glo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b="1" dirty="0" smtClean="0">
                <a:effectLst>
                  <a:glow rad="190500">
                    <a:schemeClr val="bg1"/>
                  </a:glo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ทั้งนี้ การเติบโตของทรัพย์สินต้องมากกว่า</a:t>
            </a:r>
            <a:r>
              <a:rPr lang="th-TH" sz="2000" b="1" dirty="0">
                <a:effectLst>
                  <a:glow rad="190500">
                    <a:schemeClr val="bg1"/>
                  </a:glo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อัตราเงิน</a:t>
            </a:r>
            <a:r>
              <a:rPr lang="th-TH" sz="2000" b="1" dirty="0" smtClean="0">
                <a:effectLst>
                  <a:glow rad="190500">
                    <a:schemeClr val="bg1"/>
                  </a:glo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เฟ้อ</a:t>
            </a:r>
            <a:endParaRPr lang="th-TH" sz="2000" b="1" dirty="0">
              <a:effectLst>
                <a:glow rad="190500">
                  <a:schemeClr val="bg1"/>
                </a:glo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1" name="Rectangle 20"/>
          <p:cNvSpPr/>
          <p:nvPr/>
        </p:nvSpPr>
        <p:spPr>
          <a:xfrm>
            <a:off x="859704" y="4059160"/>
            <a:ext cx="3280248" cy="665984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666875">
              <a:tabLst>
                <a:tab pos="3495675" algn="r"/>
              </a:tabLst>
            </a:pPr>
            <a:r>
              <a:rPr lang="th-TH" sz="2000" b="1" i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(หนี้สินที่ไม่ก่อให้เกิดรายได้ </a:t>
            </a:r>
          </a:p>
          <a:p>
            <a:pPr algn="ctr" defTabSz="1666875">
              <a:tabLst>
                <a:tab pos="3495675" algn="r"/>
              </a:tabLst>
            </a:pPr>
            <a:r>
              <a:rPr lang="en-US" sz="2000" b="1" i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&lt; </a:t>
            </a:r>
            <a:r>
              <a:rPr lang="th-TH" sz="2000" b="1" i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0.25</a:t>
            </a:r>
            <a:r>
              <a:rPr lang="en-GB" sz="2000" b="1" i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% </a:t>
            </a:r>
            <a:r>
              <a:rPr lang="th-TH" sz="2000" b="1" i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ของเงินให้กู้</a:t>
            </a:r>
            <a:r>
              <a:rPr lang="en-GB" sz="2000" b="1" i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endParaRPr lang="th-TH" sz="2000" b="1" i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20579" y="6525344"/>
            <a:ext cx="2133600" cy="332656"/>
          </a:xfrm>
        </p:spPr>
        <p:txBody>
          <a:bodyPr/>
          <a:lstStyle/>
          <a:p>
            <a:pPr algn="r"/>
            <a:fld id="{3D451F0E-B314-4E4F-81C0-A893B81720B5}" type="slidenum">
              <a:rPr lang="es-ES" smtClean="0"/>
              <a:pPr algn="r"/>
              <a:t>87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12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1.</a:t>
            </a:r>
            <a:r>
              <a:rPr lang="th-TH" sz="36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 หมวดโครงสร้างทางการเงิน </a:t>
            </a:r>
            <a:endParaRPr lang="th-TH" sz="2400" i="1" dirty="0" smtClean="0">
              <a:ln w="11430"/>
              <a:effectLst>
                <a:outerShdw blurRad="76200" dist="50800" dir="5400000" algn="tl" rotWithShape="0">
                  <a:schemeClr val="bg1">
                    <a:lumMod val="50000"/>
                    <a:alpha val="65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88</a:t>
            </a:fld>
            <a:endParaRPr lang="th-TH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401911"/>
              </p:ext>
            </p:extLst>
          </p:nvPr>
        </p:nvGraphicFramePr>
        <p:xfrm>
          <a:off x="144015" y="836712"/>
          <a:ext cx="8892481" cy="5730240"/>
        </p:xfrm>
        <a:graphic>
          <a:graphicData uri="http://schemas.openxmlformats.org/drawingml/2006/table">
            <a:tbl>
              <a:tblPr/>
              <a:tblGrid>
                <a:gridCol w="4283969"/>
                <a:gridCol w="3600400"/>
                <a:gridCol w="100811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spc="-10" dirty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อัตราส่วนทางการเงิน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ค่าอ้างอิง (%)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คะแนน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74952">
                <a:tc rowSpan="8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1.</a:t>
                      </a:r>
                      <a:r>
                        <a:rPr lang="en-US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</a:t>
                      </a:r>
                      <a:r>
                        <a:rPr lang="th-TH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	อัตราส่วนทุนเรือนหุ้นต่อสินทรัพย์รวม</a:t>
                      </a: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20.00 - 30.00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8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18.33 - 20.00 , 	&gt; 30.00 - 40.00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7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16.67 - 18.33 , 	&gt; 40.00 - 50.00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6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15.00 - 16.67 , 	&gt; 50.00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5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13.33 - 15.00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4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11.67 - 13.33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3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10.00 - 11.67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2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4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≤</a:t>
                      </a: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 10.00 - 11.67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rowSpan="8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1.2	</a:t>
                      </a:r>
                      <a:r>
                        <a:rPr lang="th-TH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อัตราส่วนเงินรับฝาก (เฉพาะสมาชิก)</a:t>
                      </a:r>
                      <a:r>
                        <a:rPr lang="en-US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</a:t>
                      </a:r>
                      <a:br>
                        <a:rPr lang="en-US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</a:br>
                      <a:r>
                        <a:rPr lang="th-TH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ต่อสินทรัพย์รวม</a:t>
                      </a: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60.00 - 70.00 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8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51.67 - 60.00 , 	&gt; 70.00 - 73.67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7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43.33 - 51.67 , 	&gt; 73.67 - 77.33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6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35.00 - 43.33 , 	&gt; 77.33 - 81.00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5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26.67 - 35.00 ,  	&gt; 81.00 - 84.67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4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18.33 - 26.67 , 	&gt; 84.67 - 88.33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3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10.00 - 18.33 , 	&gt; 88.33 - 92.00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2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6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≤</a:t>
                      </a: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 10.00 ,   	</a:t>
                      </a:r>
                      <a:r>
                        <a:rPr lang="en-US" sz="2200" b="1" dirty="0" smtClean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	&gt; </a:t>
                      </a: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92.00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9512" y="2060848"/>
                <a:ext cx="4248472" cy="793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th-TH" sz="2400" b="1">
                              <a:solidFill>
                                <a:srgbClr val="000099"/>
                              </a:solidFill>
                              <a:effectLst/>
                              <a:ea typeface="Calibri"/>
                              <a:cs typeface="Browallia New"/>
                            </a:rPr>
                            <m:t>ทุนเรือนหุ้น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th-TH" sz="2400" b="1">
                              <a:solidFill>
                                <a:srgbClr val="000099"/>
                              </a:solidFill>
                              <a:effectLst/>
                              <a:ea typeface="Calibri"/>
                              <a:cs typeface="Browallia New"/>
                            </a:rPr>
                            <m:t>สินทรัพย์รวม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>
                          <a:solidFill>
                            <a:srgbClr val="000099"/>
                          </a:solidFill>
                          <a:effectLst/>
                          <a:latin typeface="Browallia New"/>
                          <a:ea typeface="Calibri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rgbClr val="000099"/>
                          </a:solidFill>
                          <a:effectLst/>
                          <a:latin typeface="Browallia New"/>
                          <a:ea typeface="Calibri"/>
                        </a:rPr>
                        <m:t>100</m:t>
                      </m:r>
                    </m:oMath>
                  </m:oMathPara>
                </a14:m>
                <a:endParaRPr lang="th-TH" sz="2400" b="1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060848"/>
                <a:ext cx="4248472" cy="793551"/>
              </a:xfrm>
              <a:prstGeom prst="rect">
                <a:avLst/>
              </a:prstGeom>
              <a:blipFill rotWithShape="1">
                <a:blip r:embed="rId2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9512" y="4941168"/>
                <a:ext cx="4248472" cy="776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th-TH" sz="2400" b="1">
                              <a:solidFill>
                                <a:srgbClr val="000099"/>
                              </a:solidFill>
                              <a:effectLst/>
                              <a:ea typeface="Calibri"/>
                              <a:cs typeface="Browallia New"/>
                            </a:rPr>
                            <m:t>เงินรับฝาก</m:t>
                          </m:r>
                          <m:r>
                            <m:rPr>
                              <m:nor/>
                            </m:rPr>
                            <a:rPr lang="th-TH" sz="2400" b="1">
                              <a:solidFill>
                                <a:srgbClr val="000099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h-TH" sz="2400" b="1">
                              <a:solidFill>
                                <a:srgbClr val="000099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th-TH" sz="2400" b="1">
                              <a:solidFill>
                                <a:srgbClr val="000099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เฉพาะสมาชิก</m:t>
                          </m:r>
                          <m:r>
                            <m:rPr>
                              <m:nor/>
                            </m:rPr>
                            <a:rPr lang="th-TH" sz="2400" b="1">
                              <a:solidFill>
                                <a:srgbClr val="000099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th-TH" sz="2400" b="1">
                              <a:solidFill>
                                <a:srgbClr val="000099"/>
                              </a:solidFill>
                              <a:effectLst/>
                              <a:ea typeface="Calibri"/>
                              <a:cs typeface="Browallia New"/>
                            </a:rPr>
                            <m:t>สินทรัพย์รวม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>
                          <a:solidFill>
                            <a:srgbClr val="000099"/>
                          </a:solidFill>
                          <a:effectLst/>
                          <a:latin typeface="Browallia New"/>
                          <a:ea typeface="Calibri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rgbClr val="000099"/>
                          </a:solidFill>
                          <a:effectLst/>
                          <a:latin typeface="Browallia New"/>
                          <a:ea typeface="Calibri"/>
                        </a:rPr>
                        <m:t>100</m:t>
                      </m:r>
                    </m:oMath>
                  </m:oMathPara>
                </a14:m>
                <a:endParaRPr lang="th-TH" sz="2400" b="1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941168"/>
                <a:ext cx="4248472" cy="776751"/>
              </a:xfrm>
              <a:prstGeom prst="rect">
                <a:avLst/>
              </a:prstGeom>
              <a:blipFill rotWithShape="1">
                <a:blip r:embed="rId3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6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1.</a:t>
            </a:r>
            <a:r>
              <a:rPr lang="th-TH" sz="36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 หมวดโครงสร้างทางการเงิน </a:t>
            </a:r>
            <a:r>
              <a:rPr lang="th-TH" sz="20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ต่อ</a:t>
            </a:r>
            <a:r>
              <a:rPr lang="th-TH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 </a:t>
            </a:r>
            <a:endParaRPr lang="th-TH" sz="3200" i="1" dirty="0" smtClean="0">
              <a:ln w="11430"/>
              <a:effectLst>
                <a:outerShdw blurRad="76200" dist="50800" dir="5400000" algn="tl" rotWithShape="0">
                  <a:schemeClr val="bg1">
                    <a:lumMod val="50000"/>
                    <a:alpha val="65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89</a:t>
            </a:fld>
            <a:endParaRPr lang="th-TH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77282"/>
              </p:ext>
            </p:extLst>
          </p:nvPr>
        </p:nvGraphicFramePr>
        <p:xfrm>
          <a:off x="144015" y="836712"/>
          <a:ext cx="8892481" cy="5730240"/>
        </p:xfrm>
        <a:graphic>
          <a:graphicData uri="http://schemas.openxmlformats.org/drawingml/2006/table">
            <a:tbl>
              <a:tblPr/>
              <a:tblGrid>
                <a:gridCol w="5148065"/>
                <a:gridCol w="2736304"/>
                <a:gridCol w="100811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spc="-10" dirty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อัตราส่วนทางการเงิน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ค่าอ้างอิง (%)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คะแนน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74952">
                <a:tc rowSpan="8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1.5 	อัตราส่วนทุนสำรองต่อสินทรัพย์รวม</a:t>
                      </a: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10.00 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8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9.00 - 10.00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7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8.00 - 9.00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6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7.00 - 8.00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5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6.00 - 7.00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4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5.00 - 6.00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3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4.00 - 5.00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2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≤</a:t>
                      </a: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 4.00 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rowSpan="8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1.</a:t>
                      </a:r>
                      <a:r>
                        <a:rPr lang="th-TH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6</a:t>
                      </a:r>
                      <a:r>
                        <a:rPr lang="en-US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	</a:t>
                      </a:r>
                      <a:r>
                        <a:rPr lang="th-TH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อัตราส่วนเงินกู้ยืมภายนอกต่อทุนของสหกรณ์</a:t>
                      </a: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≤</a:t>
                      </a: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 1.00 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8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1.00 - 1.08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7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1.08 - 1.17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6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1.17 - 1.25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5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1.25 - 1.33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4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1.33 - 1.42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3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1.42 - 1.50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2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1.50 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9513" y="2224944"/>
                <a:ext cx="5112568" cy="70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200" b="1">
                              <a:solidFill>
                                <a:srgbClr val="000099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ทุนสำรอง</m:t>
                          </m:r>
                        </m:num>
                        <m:den>
                          <m:r>
                            <a:rPr lang="th-TH" sz="2200" b="1">
                              <a:solidFill>
                                <a:srgbClr val="000099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สินทรัพย์รวม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1">
                          <a:solidFill>
                            <a:srgbClr val="000099"/>
                          </a:solidFill>
                          <a:effectLst/>
                          <a:latin typeface="Browallia New"/>
                          <a:ea typeface="Calibri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200" b="1">
                          <a:solidFill>
                            <a:srgbClr val="000099"/>
                          </a:solidFill>
                          <a:effectLst/>
                          <a:latin typeface="Browallia New"/>
                          <a:ea typeface="Calibri"/>
                        </a:rPr>
                        <m:t>100</m:t>
                      </m:r>
                    </m:oMath>
                  </m:oMathPara>
                </a14:m>
                <a:endParaRPr lang="th-TH" sz="2200" b="1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2224944"/>
                <a:ext cx="5112568" cy="700000"/>
              </a:xfrm>
              <a:prstGeom prst="rect">
                <a:avLst/>
              </a:prstGeom>
              <a:blipFill rotWithShape="1">
                <a:blip r:embed="rId2"/>
                <a:stretch>
                  <a:fillRect b="-521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9513" y="4929253"/>
                <a:ext cx="5112568" cy="804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200" b="1">
                              <a:solidFill>
                                <a:srgbClr val="000099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เงินกู้ยืมภายนอก</m:t>
                          </m:r>
                        </m:num>
                        <m:den>
                          <m:r>
                            <a:rPr lang="th-TH" sz="2200" b="1">
                              <a:solidFill>
                                <a:srgbClr val="000099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ทุนของสหกรณ์</m:t>
                          </m:r>
                        </m:den>
                      </m:f>
                    </m:oMath>
                  </m:oMathPara>
                </a14:m>
                <a:endParaRPr lang="th-TH" sz="2200" b="1" dirty="0">
                  <a:solidFill>
                    <a:srgbClr val="000099"/>
                  </a:solidFill>
                  <a:latin typeface="Browallia New" pitchFamily="34" charset="-34"/>
                  <a:cs typeface="Browallia New" pitchFamily="34" charset="-34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4929253"/>
                <a:ext cx="5112568" cy="8040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 descr="aball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210185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5" descr="aball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7725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6" descr="aball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4786313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0" y="115888"/>
            <a:ext cx="8801100" cy="10160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6000" b="1" dirty="0">
                <a:latin typeface="DSN KaMon" pitchFamily="2" charset="-34"/>
                <a:cs typeface="DSN KaMon" pitchFamily="2" charset="-34"/>
              </a:rPr>
              <a:t>สถานการณ์ของสหกรณ์ในประเทศไทย</a:t>
            </a:r>
            <a:endParaRPr lang="th-TH" sz="6000" b="1" dirty="0">
              <a:cs typeface="+mn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12763" y="1976303"/>
            <a:ext cx="7704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ขาดแรงจูงใจการช่วยเหลือสมาชิกที่มีปัญหาหนี้สิน</a:t>
            </a:r>
          </a:p>
          <a:p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เน้นอัตราจ่ายเงินปันผล เฉลี่ยคืนสูง</a:t>
            </a:r>
          </a:p>
          <a:p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การวิเคราะห์ปล่อยสินเชื่อขาดประสิทธิภาพ</a:t>
            </a:r>
          </a:p>
          <a:p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ไม่มีการตรวจ</a:t>
            </a:r>
            <a:r>
              <a:rPr lang="th-TH" sz="4400" b="1" dirty="0" err="1" smtClean="0">
                <a:latin typeface="DSN KaMon" pitchFamily="2" charset="-34"/>
                <a:cs typeface="DSN KaMon" pitchFamily="2" charset="-34"/>
              </a:rPr>
              <a:t>เครดิตบู</a:t>
            </a:r>
            <a:r>
              <a:rPr lang="th-TH" sz="4400" b="1" dirty="0" smtClean="0">
                <a:latin typeface="DSN KaMon" pitchFamily="2" charset="-34"/>
                <a:cs typeface="DSN KaMon" pitchFamily="2" charset="-34"/>
              </a:rPr>
              <a:t>โร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256173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2.</a:t>
            </a:r>
            <a:r>
              <a:rPr lang="th-TH" sz="36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 หมวดสภาพคล่องทางการเงิน</a:t>
            </a:r>
            <a:endParaRPr lang="th-TH" sz="2400" i="1" dirty="0" smtClean="0">
              <a:ln w="11430"/>
              <a:effectLst>
                <a:outerShdw blurRad="76200" dist="50800" dir="5400000" algn="tl" rotWithShape="0">
                  <a:schemeClr val="bg1">
                    <a:lumMod val="50000"/>
                    <a:alpha val="65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90</a:t>
            </a:fld>
            <a:endParaRPr lang="th-TH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828305"/>
              </p:ext>
            </p:extLst>
          </p:nvPr>
        </p:nvGraphicFramePr>
        <p:xfrm>
          <a:off x="144015" y="836712"/>
          <a:ext cx="8892481" cy="5730240"/>
        </p:xfrm>
        <a:graphic>
          <a:graphicData uri="http://schemas.openxmlformats.org/drawingml/2006/table">
            <a:tbl>
              <a:tblPr/>
              <a:tblGrid>
                <a:gridCol w="5148065"/>
                <a:gridCol w="2736304"/>
                <a:gridCol w="100811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spc="-10" dirty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อัตราส่วนทางการเงิน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ค่าอ้างอิง (%)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คะแนน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74952">
                <a:tc rowSpan="8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2.1	อัตราส่วนสินทรัพย์หมุนเวียนต่อหนี้สินหมุนเวียน</a:t>
                      </a: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0.85 </a:t>
                      </a:r>
                      <a:endParaRPr lang="en-US" sz="22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8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0.73 - 0.85</a:t>
                      </a:r>
                      <a:endParaRPr lang="en-US" sz="22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7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0.60 - 0.73</a:t>
                      </a:r>
                      <a:endParaRPr lang="en-US" sz="22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6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0.48 - 0.60</a:t>
                      </a:r>
                      <a:endParaRPr lang="en-US" sz="22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5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0.35 - 0.48</a:t>
                      </a:r>
                      <a:endParaRPr lang="en-US" sz="22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4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0.23 - 0.35</a:t>
                      </a:r>
                      <a:endParaRPr lang="en-US" sz="22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3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0.10 - 0.23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2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≤</a:t>
                      </a: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 0.10 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rowSpan="8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2.2	อัตราลูกหนี้เงินกู้ระยะสั้นที่ชำระได้ตามกำหนด</a:t>
                      </a: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95.00 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8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93.33 - 95.00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7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91.67 - 93.33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6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90.00 - 91.67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5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88.33 - 90.00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4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86.67 - 88.33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3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85.00 - 86.67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2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≤ </a:t>
                      </a: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85.00 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9512" y="2276872"/>
                <a:ext cx="5038282" cy="822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rgbClr val="5C2C04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200" b="1">
                              <a:solidFill>
                                <a:srgbClr val="5C2C04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สินทรัพย์หมุนเวียน</m:t>
                          </m:r>
                        </m:num>
                        <m:den>
                          <m:r>
                            <a:rPr lang="th-TH" sz="2200" b="1">
                              <a:solidFill>
                                <a:srgbClr val="5C2C04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หนี้สินหมุนเวียน</m:t>
                          </m:r>
                        </m:den>
                      </m:f>
                    </m:oMath>
                  </m:oMathPara>
                </a14:m>
                <a:endParaRPr lang="th-TH" sz="2200" b="1" dirty="0">
                  <a:solidFill>
                    <a:srgbClr val="5C2C04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76872"/>
                <a:ext cx="5038282" cy="8226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9512" y="4941168"/>
                <a:ext cx="5038282" cy="867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th-TH" sz="22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ea typeface="Calibri"/>
                              <a:cs typeface="Browallia New"/>
                            </a:rPr>
                            <m:t>ลูกหนี้เงินกู้ที่ชำระได้ตามกำหนด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th-TH" sz="22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ea typeface="Calibri"/>
                              <a:cs typeface="Browallia New"/>
                            </a:rPr>
                            <m:t>ลูกหนี้เงินกู้ที่ถึงกำหนดชำระ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rowallia New"/>
                          <a:ea typeface="Calibri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rowallia New"/>
                          <a:ea typeface="Calibri"/>
                        </a:rPr>
                        <m:t>100</m:t>
                      </m:r>
                    </m:oMath>
                  </m:oMathPara>
                </a14:m>
                <a:endParaRPr lang="th-TH" sz="2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941168"/>
                <a:ext cx="5038282" cy="8672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5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2.</a:t>
            </a:r>
            <a:r>
              <a:rPr lang="th-TH" sz="36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 หมวดสภาพคล่องทางการเงิน </a:t>
            </a:r>
            <a:r>
              <a:rPr lang="th-TH" sz="20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ต่อ</a:t>
            </a:r>
            <a:r>
              <a:rPr lang="th-TH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 </a:t>
            </a:r>
            <a:endParaRPr lang="th-TH" sz="3200" i="1" dirty="0" smtClean="0">
              <a:ln w="11430"/>
              <a:effectLst>
                <a:outerShdw blurRad="76200" dist="50800" dir="5400000" algn="tl" rotWithShape="0">
                  <a:schemeClr val="bg1">
                    <a:lumMod val="50000"/>
                    <a:alpha val="65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91</a:t>
            </a:fld>
            <a:endParaRPr lang="th-TH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203179"/>
              </p:ext>
            </p:extLst>
          </p:nvPr>
        </p:nvGraphicFramePr>
        <p:xfrm>
          <a:off x="144015" y="836712"/>
          <a:ext cx="8892481" cy="3048000"/>
        </p:xfrm>
        <a:graphic>
          <a:graphicData uri="http://schemas.openxmlformats.org/drawingml/2006/table">
            <a:tbl>
              <a:tblPr/>
              <a:tblGrid>
                <a:gridCol w="5148065"/>
                <a:gridCol w="2736304"/>
                <a:gridCol w="100811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spc="-10" dirty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อัตราส่วนทางการเงิน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ค่าอ้างอิง (%)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คะแนน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74952">
                <a:tc rowSpan="8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2.3	อัตราส่วนสินทรัพย์สภาพคล่อง</a:t>
                      </a: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3.00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8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2.67 - 3.00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7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2.33 - 2.67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6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2.00 - 2.33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5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1.67 - 2.00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4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1.33 - 1.67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3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1.00 - 1.33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2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≤</a:t>
                      </a: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 1.00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9512" y="2204864"/>
                <a:ext cx="5109168" cy="1008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2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th-TH" sz="220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Browallia New"/>
                                </a:rPr>
                                <m:t>อัตราสินทรัพย์สภาพคล่องที่ดำรงในเดือนที่ </m:t>
                              </m:r>
                              <m:r>
                                <m:rPr>
                                  <m:nor/>
                                </m:rPr>
                                <a:rPr lang="th-TH" sz="220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Browallia New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20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Browallia New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220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latin typeface="Browallia New"/>
                                  <a:ea typeface="Calibri"/>
                                </a:rPr>
                                <m:t>+…+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th-TH" sz="220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Browallia New"/>
                                </a:rPr>
                                <m:t>อัตราสินทรัพย์สภาพคล่องที่ดำรงในเดือนที่ </m:t>
                              </m:r>
                              <m:r>
                                <m:rPr>
                                  <m:nor/>
                                </m:rPr>
                                <a:rPr lang="th-TH" sz="220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Browallia New"/>
                                </a:rPr>
                                <m:t>12 </m:t>
                              </m:r>
                            </m:e>
                          </m:eqArr>
                        </m:num>
                        <m:den>
                          <m:r>
                            <m:rPr>
                              <m:nor/>
                            </m:rPr>
                            <a:rPr lang="en-US" sz="220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Browallia New"/>
                              <a:ea typeface="Calibri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th-TH" sz="2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04864"/>
                <a:ext cx="5109168" cy="1008161"/>
              </a:xfrm>
              <a:prstGeom prst="rect">
                <a:avLst/>
              </a:prstGeom>
              <a:blipFill rotWithShape="1">
                <a:blip r:embed="rId2"/>
                <a:stretch>
                  <a:fillRect b="-424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9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3.</a:t>
            </a:r>
            <a:r>
              <a:rPr lang="th-TH" sz="36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 หมวดประสิทธิภาพการทำรายได้</a:t>
            </a:r>
            <a:endParaRPr lang="th-TH" sz="2400" i="1" dirty="0" smtClean="0">
              <a:ln w="11430"/>
              <a:effectLst>
                <a:outerShdw blurRad="76200" dist="50800" dir="5400000" algn="tl" rotWithShape="0">
                  <a:schemeClr val="bg1">
                    <a:lumMod val="50000"/>
                    <a:alpha val="65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92</a:t>
            </a:fld>
            <a:endParaRPr lang="th-TH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392966"/>
              </p:ext>
            </p:extLst>
          </p:nvPr>
        </p:nvGraphicFramePr>
        <p:xfrm>
          <a:off x="144015" y="836712"/>
          <a:ext cx="8892481" cy="5730240"/>
        </p:xfrm>
        <a:graphic>
          <a:graphicData uri="http://schemas.openxmlformats.org/drawingml/2006/table">
            <a:tbl>
              <a:tblPr/>
              <a:tblGrid>
                <a:gridCol w="5148065"/>
                <a:gridCol w="2736304"/>
                <a:gridCol w="100811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spc="-10" dirty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อัตราส่วนทางการเงิน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ค่าอ้างอิง (%)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คะแนน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174952">
                <a:tc rowSpan="8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3.1	อัตราส่วนกำไรสุทธิต่อทุนของสหกรณ์ถัวเฉลี่ย</a:t>
                      </a: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8.50 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8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7.67 - 8.50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7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6.83 - 7.67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6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6.00 - 6.83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5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5.17 - 6.00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4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4.33 - 5.17</a:t>
                      </a:r>
                      <a:endParaRPr lang="en-US" sz="22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3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3.50 - 4.33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2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≤</a:t>
                      </a: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 3.50 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4952">
                <a:tc rowSpan="8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3.2	อัตราส่วนค่าใช้จ่ายดำเนินงานต่อกำไรก่อนหักค่าใช้จ่ายดำเนินงาน</a:t>
                      </a: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≤</a:t>
                      </a: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 25.00 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8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25.00 - 26.67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7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26.67 - 28.33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6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28.33 - 30.00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5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30.00 - 31.67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4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31.67 - 33.33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3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33.33 - 35.00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2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35.00 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9512" y="2276872"/>
                <a:ext cx="5072636" cy="81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rgbClr val="0033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200" b="1">
                              <a:solidFill>
                                <a:srgbClr val="003300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กำไรสุทธิ</m:t>
                          </m:r>
                        </m:num>
                        <m:den>
                          <m:r>
                            <a:rPr lang="th-TH" sz="2200" b="1">
                              <a:solidFill>
                                <a:srgbClr val="003300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ทุนของสหกรณ์ถัวเฉลี่ย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1">
                          <a:solidFill>
                            <a:srgbClr val="003300"/>
                          </a:solidFill>
                          <a:effectLst/>
                          <a:latin typeface="Browallia New"/>
                          <a:ea typeface="Calibri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200" b="1">
                          <a:solidFill>
                            <a:srgbClr val="003300"/>
                          </a:solidFill>
                          <a:effectLst/>
                          <a:latin typeface="Browallia New"/>
                          <a:ea typeface="Calibri"/>
                        </a:rPr>
                        <m:t>100</m:t>
                      </m:r>
                    </m:oMath>
                  </m:oMathPara>
                </a14:m>
                <a:endParaRPr lang="th-TH" sz="2200" b="1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76872"/>
                <a:ext cx="5072636" cy="8178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9513" y="5216066"/>
                <a:ext cx="5072636" cy="733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200" b="1"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ค่าใช้จ่ายดำเนินงาน</m:t>
                          </m:r>
                        </m:num>
                        <m:den>
                          <m:r>
                            <a:rPr lang="th-TH" sz="2200" b="1"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กำไรก่อนหักค่าใช้จ่ายดำเนินงาน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1">
                          <a:effectLst/>
                          <a:latin typeface="Browallia New"/>
                          <a:ea typeface="Calibri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200" b="1">
                          <a:effectLst/>
                          <a:latin typeface="Browallia New"/>
                          <a:ea typeface="Calibri"/>
                        </a:rPr>
                        <m:t>100</m:t>
                      </m:r>
                    </m:oMath>
                  </m:oMathPara>
                </a14:m>
                <a:endParaRPr lang="th-TH" sz="22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5216066"/>
                <a:ext cx="5072636" cy="733214"/>
              </a:xfrm>
              <a:prstGeom prst="rect">
                <a:avLst/>
              </a:prstGeom>
              <a:blipFill rotWithShape="1"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6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4.</a:t>
            </a:r>
            <a:r>
              <a:rPr lang="th-TH" sz="36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 หมวดคุณภาพสินทรัพย์และการป้องกันความเสี่ยง</a:t>
            </a:r>
            <a:endParaRPr lang="th-TH" sz="2400" i="1" dirty="0" smtClean="0">
              <a:ln w="11430"/>
              <a:effectLst>
                <a:outerShdw blurRad="76200" dist="50800" dir="5400000" algn="tl" rotWithShape="0">
                  <a:schemeClr val="bg1">
                    <a:lumMod val="50000"/>
                    <a:alpha val="65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93</a:t>
            </a:fld>
            <a:endParaRPr lang="th-TH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15032"/>
              </p:ext>
            </p:extLst>
          </p:nvPr>
        </p:nvGraphicFramePr>
        <p:xfrm>
          <a:off x="144015" y="836712"/>
          <a:ext cx="8892481" cy="5730240"/>
        </p:xfrm>
        <a:graphic>
          <a:graphicData uri="http://schemas.openxmlformats.org/drawingml/2006/table">
            <a:tbl>
              <a:tblPr/>
              <a:tblGrid>
                <a:gridCol w="5148065"/>
                <a:gridCol w="2736304"/>
                <a:gridCol w="100811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spc="-10" dirty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อัตราส่วนทางการเงิน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ค่าอ้างอิง (%)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คะแนน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74952">
                <a:tc rowSpan="8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4.1	อัตราส่วนหนี้ที่ไม่ก่อให้เกิดรายได้ต่อลูกหนี้เงินกู้ทั้งสิ้น (สมาชิก และสหกรณ์อื่น)</a:t>
                      </a: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≤</a:t>
                      </a: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 0.25 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8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0.25 – 0.71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7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0.71 – 1.17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6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1.17 – 1.63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5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1.63 – 2.08</a:t>
                      </a:r>
                      <a:endParaRPr lang="en-US" sz="22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4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2.08 – 2.54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3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2.54 – 3.00</a:t>
                      </a:r>
                      <a:endParaRPr lang="en-US" sz="22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2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3.00 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</a:tr>
              <a:tr h="174952">
                <a:tc rowSpan="8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4.2	อัตราส่วนสินทรัพย์ถาวรต่อทุนสำรอง</a:t>
                      </a: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≤</a:t>
                      </a: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 1.00 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8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6E6"/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1.00 - 1.25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7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6E6"/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1.25 - 1.50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6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6E6"/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1.50 - 1.75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5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6E6"/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1.75 - 2.00</a:t>
                      </a:r>
                      <a:endParaRPr lang="en-US" sz="2200" b="1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4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6E6"/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2.00 - 2.25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3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6E6"/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2.25 - 2.50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2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6E6"/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2.50 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6E6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9512" y="2492896"/>
                <a:ext cx="5112634" cy="867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rgbClr val="3B007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200" b="1">
                              <a:solidFill>
                                <a:srgbClr val="3B0076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หนี้ที่ไม่ก่อให้เกิดรายได้</m:t>
                          </m:r>
                        </m:num>
                        <m:den>
                          <m:r>
                            <a:rPr lang="th-TH" sz="2200" b="1">
                              <a:solidFill>
                                <a:srgbClr val="3B0076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ลูกหนี้เงินกู้ทั้งสิ้น</m:t>
                          </m:r>
                          <m:r>
                            <a:rPr lang="en-US" sz="2200" b="1">
                              <a:solidFill>
                                <a:srgbClr val="3B0076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 (</m:t>
                          </m:r>
                          <m:r>
                            <a:rPr lang="th-TH" sz="2200" b="1">
                              <a:solidFill>
                                <a:srgbClr val="3B0076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สมาชิกและสหกรณ์อื่น</m:t>
                          </m:r>
                          <m:r>
                            <a:rPr lang="en-US" sz="2200" b="1">
                              <a:solidFill>
                                <a:srgbClr val="3B0076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)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1">
                          <a:solidFill>
                            <a:srgbClr val="3B0076"/>
                          </a:solidFill>
                          <a:effectLst/>
                          <a:latin typeface="Browallia New"/>
                          <a:ea typeface="Calibri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200" b="1">
                          <a:solidFill>
                            <a:srgbClr val="3B0076"/>
                          </a:solidFill>
                          <a:effectLst/>
                          <a:latin typeface="Browallia New"/>
                          <a:ea typeface="Calibri"/>
                        </a:rPr>
                        <m:t>100</m:t>
                      </m:r>
                    </m:oMath>
                  </m:oMathPara>
                </a14:m>
                <a:endParaRPr lang="th-TH" sz="2200" b="1" dirty="0">
                  <a:solidFill>
                    <a:srgbClr val="3B0076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92896"/>
                <a:ext cx="5112634" cy="8672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9512" y="4897379"/>
                <a:ext cx="5112634" cy="809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rgbClr val="3B007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200" b="1">
                              <a:solidFill>
                                <a:srgbClr val="3B0076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สินทรัพย์ถาวร</m:t>
                          </m:r>
                        </m:num>
                        <m:den>
                          <m:r>
                            <a:rPr lang="th-TH" sz="2200" b="1">
                              <a:solidFill>
                                <a:srgbClr val="3B0076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ทุนสำรอง</m:t>
                          </m:r>
                        </m:den>
                      </m:f>
                    </m:oMath>
                  </m:oMathPara>
                </a14:m>
                <a:endParaRPr lang="th-TH" sz="2200" b="1" dirty="0">
                  <a:solidFill>
                    <a:srgbClr val="3B0076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897379"/>
                <a:ext cx="5112634" cy="8099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6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4.</a:t>
            </a:r>
            <a:r>
              <a:rPr lang="th-TH" sz="36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 หมวดคุณภาพสินทรัพย์และการป้องกันความเสี่ยง</a:t>
            </a:r>
            <a:r>
              <a:rPr lang="th-TH" sz="2000" i="1" dirty="0" smtClean="0">
                <a:ln w="11430"/>
                <a:effectLst>
                  <a:outerShdw blurRad="76200" dist="50800" dir="5400000" algn="tl" rotWithShape="0">
                    <a:schemeClr val="bg1">
                      <a:lumMod val="50000"/>
                      <a:alpha val="65000"/>
                    </a:schemeClr>
                  </a:outerShdw>
                </a:effectLst>
              </a:rPr>
              <a:t> ต่อ</a:t>
            </a:r>
            <a:endParaRPr lang="th-TH" sz="2400" i="1" dirty="0" smtClean="0">
              <a:ln w="11430"/>
              <a:effectLst>
                <a:outerShdw blurRad="76200" dist="50800" dir="5400000" algn="tl" rotWithShape="0">
                  <a:schemeClr val="bg1">
                    <a:lumMod val="50000"/>
                    <a:alpha val="65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94</a:t>
            </a:fld>
            <a:endParaRPr lang="th-TH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416786"/>
              </p:ext>
            </p:extLst>
          </p:nvPr>
        </p:nvGraphicFramePr>
        <p:xfrm>
          <a:off x="144015" y="836712"/>
          <a:ext cx="8892481" cy="3048000"/>
        </p:xfrm>
        <a:graphic>
          <a:graphicData uri="http://schemas.openxmlformats.org/drawingml/2006/table">
            <a:tbl>
              <a:tblPr/>
              <a:tblGrid>
                <a:gridCol w="5148065"/>
                <a:gridCol w="2736304"/>
                <a:gridCol w="100811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spc="-10" dirty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อัตราส่วนทางการเงิน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ค่าอ้างอิง (%)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FFFF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คะแนน</a:t>
                      </a:r>
                    </a:p>
                  </a:txBody>
                  <a:tcPr marL="36000" marR="36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74952">
                <a:tc rowSpan="8">
                  <a:txBody>
                    <a:bodyPr/>
                    <a:lstStyle/>
                    <a:p>
                      <a:pPr marL="446088" lvl="1" indent="-4460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b="1" kern="1200" spc="-1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4.3	อัตราส่วนลูกหนี้เงินกู้ (เฉพาะสมาชิก) ต่อทุนเรือนหุ้น และเงินรับฝาก (เฉพาะสมาชิก)</a:t>
                      </a:r>
                      <a:endParaRPr lang="en-US" sz="24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≤</a:t>
                      </a: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 1.00 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8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1.00 - 1.08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7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1.08 - 1.17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6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1.17 - 1.25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5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1.25 - 1.33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4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1.33 - 1.42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3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1.42 - 1.50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2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</a:tr>
              <a:tr h="174952">
                <a:tc vMerge="1">
                  <a:txBody>
                    <a:bodyPr/>
                    <a:lstStyle/>
                    <a:p>
                      <a:pPr marL="446088" lvl="1" indent="-271463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b="1" kern="1200" spc="-10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5607" marR="65607" marT="72000" marB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&gt; 1.50 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72000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</a:t>
                      </a:r>
                      <a:endParaRPr lang="en-US" sz="22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9512" y="2471174"/>
                <a:ext cx="5049352" cy="853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rgbClr val="3B007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2200" b="1">
                              <a:solidFill>
                                <a:srgbClr val="3B0076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ลูกหนี้เงินกู้</m:t>
                          </m:r>
                          <m:r>
                            <a:rPr lang="en-US" sz="2200" b="1">
                              <a:solidFill>
                                <a:srgbClr val="3B0076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 (</m:t>
                          </m:r>
                          <m:r>
                            <a:rPr lang="th-TH" sz="2200" b="1">
                              <a:solidFill>
                                <a:srgbClr val="3B0076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เฉพาะสมาชิก</m:t>
                          </m:r>
                          <m:r>
                            <a:rPr lang="en-US" sz="2200" b="1">
                              <a:solidFill>
                                <a:srgbClr val="3B0076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)</m:t>
                          </m:r>
                        </m:num>
                        <m:den>
                          <m:r>
                            <a:rPr lang="th-TH" sz="2200" b="1">
                              <a:solidFill>
                                <a:srgbClr val="3B0076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ทุนเรือนหุ้น</m:t>
                          </m:r>
                          <m:r>
                            <a:rPr lang="en-US" sz="2200" b="1">
                              <a:solidFill>
                                <a:srgbClr val="3B0076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+</m:t>
                          </m:r>
                          <m:r>
                            <a:rPr lang="th-TH" sz="2200" b="1">
                              <a:solidFill>
                                <a:srgbClr val="3B0076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เงินรับฝาก</m:t>
                          </m:r>
                          <m:r>
                            <a:rPr lang="en-US" sz="2200" b="1">
                              <a:solidFill>
                                <a:srgbClr val="3B0076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 (</m:t>
                          </m:r>
                          <m:r>
                            <a:rPr lang="th-TH" sz="2200" b="1">
                              <a:solidFill>
                                <a:srgbClr val="3B0076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เฉพาะสมาชิก</m:t>
                          </m:r>
                          <m:r>
                            <a:rPr lang="en-US" sz="2200" b="1">
                              <a:solidFill>
                                <a:srgbClr val="3B0076"/>
                              </a:solidFill>
                              <a:effectLst/>
                              <a:latin typeface="Cambria Math"/>
                              <a:ea typeface="Calibri"/>
                              <a:cs typeface="Browallia New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h-TH" sz="2200" b="1" dirty="0">
                  <a:solidFill>
                    <a:srgbClr val="3B0076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71174"/>
                <a:ext cx="5049352" cy="8539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6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800" i="1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chemeClr val="tx1">
                      <a:lumMod val="50000"/>
                      <a:lumOff val="50000"/>
                      <a:alpha val="65000"/>
                    </a:schemeClr>
                  </a:outerShdw>
                </a:effectLst>
              </a:rPr>
              <a:t>การประเมินอัตราส่วนทางการเงิน  </a:t>
            </a:r>
            <a:br>
              <a:rPr lang="th-TH" sz="4800" i="1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chemeClr val="tx1">
                      <a:lumMod val="50000"/>
                      <a:lumOff val="50000"/>
                      <a:alpha val="65000"/>
                    </a:schemeClr>
                  </a:outerShdw>
                </a:effectLst>
              </a:rPr>
            </a:br>
            <a:r>
              <a:rPr lang="th-TH" sz="4000" i="1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chemeClr val="tx1">
                      <a:lumMod val="50000"/>
                      <a:lumOff val="50000"/>
                      <a:alpha val="65000"/>
                    </a:schemeClr>
                  </a:outerShdw>
                </a:effectLst>
              </a:rPr>
              <a:t>(คะแนนรวม 100 คะแนน)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95</a:t>
            </a:fld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463909"/>
              </p:ext>
            </p:extLst>
          </p:nvPr>
        </p:nvGraphicFramePr>
        <p:xfrm>
          <a:off x="323526" y="2009368"/>
          <a:ext cx="8496948" cy="3358080"/>
        </p:xfrm>
        <a:graphic>
          <a:graphicData uri="http://schemas.openxmlformats.org/drawingml/2006/table">
            <a:tbl>
              <a:tblPr/>
              <a:tblGrid>
                <a:gridCol w="4320482"/>
                <a:gridCol w="1008112"/>
                <a:gridCol w="1056118"/>
                <a:gridCol w="1248138"/>
                <a:gridCol w="86409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spc="-30" dirty="0">
                          <a:solidFill>
                            <a:schemeClr val="bg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หมวด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spc="-30" dirty="0">
                          <a:solidFill>
                            <a:schemeClr val="bg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จำนวนอัตราส่วน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spc="-30" dirty="0">
                          <a:solidFill>
                            <a:schemeClr val="bg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คะแนนดิบ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spc="-30" dirty="0">
                          <a:solidFill>
                            <a:schemeClr val="bg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ข้อละ  </a:t>
                      </a:r>
                      <a:endParaRPr lang="th-TH" sz="2400" b="1" spc="-30" dirty="0" smtClean="0">
                        <a:solidFill>
                          <a:schemeClr val="bg1"/>
                        </a:solidFill>
                        <a:latin typeface="Browallia New" pitchFamily="34" charset="-34"/>
                        <a:ea typeface="Cordia New"/>
                        <a:cs typeface="Browallia New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spc="-3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8  </a:t>
                      </a:r>
                      <a:r>
                        <a:rPr lang="th-TH" sz="2400" b="1" spc="-30" dirty="0">
                          <a:solidFill>
                            <a:schemeClr val="bg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คะแนน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spc="-30" dirty="0">
                          <a:solidFill>
                            <a:schemeClr val="bg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ถ่วงน้ำหนักข้อละ (คะแนน)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spc="-3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คะแนน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spc="-30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รวม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68288" lvl="0" indent="-268288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b="1" kern="1200" spc="-3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1.	โครงสร้างทางการเงิน</a:t>
                      </a:r>
                      <a:endParaRPr lang="en-US" sz="2400" b="1" kern="1200" spc="-30" dirty="0" smtClean="0">
                        <a:solidFill>
                          <a:schemeClr val="tx1"/>
                        </a:solidFill>
                        <a:latin typeface="Browallia New" pitchFamily="34" charset="-34"/>
                        <a:ea typeface="Cordia New"/>
                        <a:cs typeface="Browallia New" pitchFamily="34" charset="-34"/>
                      </a:endParaRPr>
                    </a:p>
                  </a:txBody>
                  <a:tcPr marL="68580" marR="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6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48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1.1458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55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68288" lvl="0" indent="-2682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b="1" kern="1200" spc="-3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2.	สภาพคล่องทางการเงิน</a:t>
                      </a:r>
                      <a:endParaRPr lang="en-US" sz="2400" b="1" kern="1200" spc="-30" dirty="0" smtClean="0">
                        <a:solidFill>
                          <a:schemeClr val="tx1"/>
                        </a:solidFill>
                        <a:latin typeface="Browallia New" pitchFamily="34" charset="-34"/>
                        <a:ea typeface="Cordia New"/>
                        <a:cs typeface="Browallia New" pitchFamily="34" charset="-34"/>
                      </a:endParaRPr>
                    </a:p>
                  </a:txBody>
                  <a:tcPr marL="68580" marR="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3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24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1.0417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25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68288" lvl="0" indent="-2682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b="1" kern="1200" spc="-3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3.	ประสิทธิภาพการทำรายได้</a:t>
                      </a:r>
                      <a:endParaRPr lang="en-US" sz="2400" b="1" kern="1200" spc="-30" dirty="0" smtClean="0">
                        <a:solidFill>
                          <a:schemeClr val="tx1"/>
                        </a:solidFill>
                        <a:latin typeface="Browallia New" pitchFamily="34" charset="-34"/>
                        <a:ea typeface="Cordia New"/>
                        <a:cs typeface="Browallia New" pitchFamily="34" charset="-34"/>
                      </a:endParaRPr>
                    </a:p>
                  </a:txBody>
                  <a:tcPr marL="68580" marR="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2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16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0.6250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10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68288" lvl="0" indent="-268288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2400" b="1" kern="1200" spc="-30" dirty="0" smtClean="0">
                          <a:solidFill>
                            <a:schemeClr val="tx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4.	คุณภาพสินทรัพย์ และการป้องกันความเสี่ยง</a:t>
                      </a:r>
                      <a:endParaRPr lang="en-US" sz="2400" b="1" kern="1200" spc="-30" dirty="0" smtClean="0">
                        <a:solidFill>
                          <a:schemeClr val="tx1"/>
                        </a:solidFill>
                        <a:latin typeface="Browallia New" pitchFamily="34" charset="-34"/>
                        <a:ea typeface="Cordia New"/>
                        <a:cs typeface="Browallia New" pitchFamily="34" charset="-34"/>
                      </a:endParaRPr>
                    </a:p>
                  </a:txBody>
                  <a:tcPr marL="68580" marR="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3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24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0.4167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10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spc="-30" dirty="0">
                          <a:solidFill>
                            <a:schemeClr val="bg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รวม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14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112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spc="-30" dirty="0">
                          <a:solidFill>
                            <a:schemeClr val="bg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-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spc="-30" dirty="0">
                          <a:solidFill>
                            <a:schemeClr val="bg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100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8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1430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th-TH" sz="32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chemeClr val="bg1">
                      <a:lumMod val="65000"/>
                      <a:alpha val="65000"/>
                    </a:schemeClr>
                  </a:outerShdw>
                </a:effectLst>
              </a:rPr>
              <a:t>เกณฑ์มาตรฐานความมั่นคงทางการเงินของสหกรณ์ออมทรัพย์ </a:t>
            </a:r>
            <a:br>
              <a:rPr lang="th-TH" sz="32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chemeClr val="bg1">
                      <a:lumMod val="65000"/>
                      <a:alpha val="65000"/>
                    </a:schemeClr>
                  </a:outerShdw>
                </a:effectLst>
              </a:rPr>
            </a:br>
            <a:r>
              <a:rPr lang="th-TH" sz="2800" i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chemeClr val="bg1">
                      <a:lumMod val="65000"/>
                      <a:alpha val="65000"/>
                    </a:schemeClr>
                  </a:outerShdw>
                </a:effectLst>
              </a:rPr>
              <a:t>(14 อัตราส่วน)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96</a:t>
            </a:fld>
            <a:endParaRPr lang="th-TH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338229"/>
              </p:ext>
            </p:extLst>
          </p:nvPr>
        </p:nvGraphicFramePr>
        <p:xfrm>
          <a:off x="251520" y="1124744"/>
          <a:ext cx="8640959" cy="560703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419278"/>
                <a:gridCol w="781522"/>
                <a:gridCol w="1440159"/>
              </a:tblGrid>
              <a:tr h="147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อัตราส่วน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หน่วย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ค่ามาตรฐาน</a:t>
                      </a:r>
                      <a:endParaRPr lang="en-US" sz="2200" b="1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 anchor="ctr">
                    <a:solidFill>
                      <a:schemeClr val="accent2"/>
                    </a:solidFill>
                  </a:tcPr>
                </a:tc>
              </a:tr>
              <a:tr h="147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05105" algn="l"/>
                        </a:tabLs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1. 	</a:t>
                      </a:r>
                      <a: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โครงสร้างทางการเงิน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 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 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CCFF"/>
                    </a:solidFill>
                  </a:tcPr>
                </a:tc>
              </a:tr>
              <a:tr h="147105">
                <a:tc>
                  <a:txBody>
                    <a:bodyPr/>
                    <a:lstStyle/>
                    <a:p>
                      <a:pPr marL="177800" indent="0" algn="l"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1.1	</a:t>
                      </a:r>
                      <a:r>
                        <a:rPr lang="th-TH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อัตราส่วนทุนเรือนหุ้นต่อสินทรัพย์รวม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%</a:t>
                      </a:r>
                      <a:endParaRPr lang="en-US" sz="1800" b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&gt; 20.00 - 30.00</a:t>
                      </a:r>
                      <a:endParaRPr lang="en-US" sz="1800" b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</a:tr>
              <a:tr h="147105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1.2 	</a:t>
                      </a:r>
                      <a:r>
                        <a:rPr lang="th-TH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อัตราส่วนเงินรับฝาก (เฉพาะสมาชิก) ต่อสินทรัพย์รวม</a:t>
                      </a:r>
                      <a:endParaRPr lang="en-US" sz="1800" b="0" kern="120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%</a:t>
                      </a:r>
                      <a:endParaRPr lang="en-US" sz="1800" b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&gt; 60.00 - 70.00</a:t>
                      </a:r>
                      <a:endParaRPr lang="en-US" sz="1800" b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</a:tr>
              <a:tr h="147105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1.3 	</a:t>
                      </a:r>
                      <a:r>
                        <a:rPr lang="th-TH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อัตราส่วนลูกหนี้เงินกู้ทั้งสิ้น (สมาชิกและสหกรณ์อื่น) ต่อสินทรัพย์รวม</a:t>
                      </a:r>
                      <a:endParaRPr lang="en-US" sz="1800" b="0" kern="120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%</a:t>
                      </a:r>
                      <a:endParaRPr lang="en-US" sz="1800" b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&gt; 70.00 - 80.00</a:t>
                      </a:r>
                      <a:endParaRPr lang="en-US" sz="1800" b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</a:tr>
              <a:tr h="147105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1.4	</a:t>
                      </a:r>
                      <a:r>
                        <a:rPr lang="th-TH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อัตราส่วนเงินสด เงินฝากธนาคาร เงินลงทุน เงินฝากสหกรณ์</a:t>
                      </a:r>
                      <a:r>
                        <a:rPr lang="th-TH" sz="18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อื่น และตั๋วสัญญาใช้เงิน</a:t>
                      </a:r>
                      <a:endParaRPr lang="en-US" sz="1800" b="0" kern="120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%</a:t>
                      </a:r>
                      <a:endParaRPr lang="en-US" sz="1800" b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&gt; 20.00 - 30.00</a:t>
                      </a:r>
                      <a:endParaRPr lang="en-US" sz="1800" b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</a:tr>
              <a:tr h="147105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   	</a:t>
                      </a:r>
                      <a:r>
                        <a:rPr lang="th-TH" sz="18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สหกรณ์อื่นต่อ</a:t>
                      </a:r>
                      <a:r>
                        <a:rPr lang="th-TH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สินทรัพย์รวม</a:t>
                      </a:r>
                      <a:endParaRPr lang="en-US" sz="1800" b="0" kern="120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 </a:t>
                      </a:r>
                      <a:endParaRPr lang="en-US" sz="1800" b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 </a:t>
                      </a:r>
                      <a:endParaRPr lang="en-US" sz="1800" b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</a:tr>
              <a:tr h="147105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1.5 	</a:t>
                      </a:r>
                      <a:r>
                        <a:rPr lang="th-TH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อัตราส่วนทุนสำรองต่อสินทรัพย์รวม</a:t>
                      </a:r>
                      <a:endParaRPr lang="en-US" sz="1800" b="0" kern="120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%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&gt; 10.00</a:t>
                      </a:r>
                      <a:endParaRPr lang="en-US" sz="1800" b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</a:tr>
              <a:tr h="147105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1.6 	</a:t>
                      </a:r>
                      <a:r>
                        <a:rPr lang="th-TH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อัตราส่วนเงินกู้ยืมภายนอกต่อทุนของสหกรณ์</a:t>
                      </a:r>
                      <a:endParaRPr lang="en-US" sz="1800" b="0" kern="120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เท่า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≤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1.00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FFE1FF"/>
                    </a:solidFill>
                  </a:tcPr>
                </a:tc>
              </a:tr>
              <a:tr h="147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05105" algn="l"/>
                        </a:tabLs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2. 	</a:t>
                      </a:r>
                      <a: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สภาพคล่องทางการเงิน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 </a:t>
                      </a:r>
                      <a:endParaRPr lang="en-US" sz="1800" b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7105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2.1 	</a:t>
                      </a:r>
                      <a:r>
                        <a:rPr lang="th-TH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อัตราส่วนสินทรัพย์หมุนเวียนต่อหนี้สินหมุนเวียน</a:t>
                      </a:r>
                      <a:endParaRPr lang="en-US" sz="1800" b="0" kern="120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เท่า</a:t>
                      </a:r>
                      <a:endParaRPr lang="en-US" sz="1800" b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&gt; 0.85</a:t>
                      </a:r>
                      <a:endParaRPr lang="en-US" sz="1800" b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105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2.2 	</a:t>
                      </a:r>
                      <a:r>
                        <a:rPr lang="th-TH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อัตราลูกหนี้เงินกู้ที่ชำระได้ตามกำหนด</a:t>
                      </a:r>
                      <a:endParaRPr lang="en-US" sz="1800" b="0" kern="120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%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&gt; 95.00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4210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2.3 	</a:t>
                      </a:r>
                      <a:r>
                        <a:rPr lang="th-TH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อัตราส่วนสินทรัพย์สภาพคล่องต่อเงินรับฝากทั้งสิ้น </a:t>
                      </a:r>
                      <a:r>
                        <a:rPr lang="th-TH" sz="18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(</a:t>
                      </a:r>
                      <a:r>
                        <a:rPr lang="th-TH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สมาชิกและสหกรณ์อื่น)</a:t>
                      </a:r>
                      <a:endParaRPr lang="en-US" sz="1800" b="0" kern="120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%</a:t>
                      </a:r>
                      <a:endParaRPr lang="en-US" sz="1800" b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&gt; 3.00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05105" algn="l"/>
                        </a:tabLs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3.	</a:t>
                      </a:r>
                      <a: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ประสิทธิภาพการทำรายได้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 </a:t>
                      </a:r>
                      <a:endParaRPr lang="en-US" sz="1800" b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7105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3.1	</a:t>
                      </a:r>
                      <a:r>
                        <a:rPr lang="th-TH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อัตราส่วนกำไรสุทธิต่อทุนของสหกรณ์ถัวเฉลี่ย</a:t>
                      </a:r>
                      <a:endParaRPr lang="en-US" sz="1800" b="0" kern="120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%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&gt; 8.50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7105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3.2 	</a:t>
                      </a:r>
                      <a:r>
                        <a:rPr lang="th-TH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อัตราส่วนค่าใช้จ่ายดำเนินงานต่อกำไรก่อนหักค่าใช้จ่ายดำเนินงาน</a:t>
                      </a:r>
                      <a:endParaRPr lang="en-US" sz="1800" b="0" kern="120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%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≤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25.00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7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05105" algn="l"/>
                        </a:tabLst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4. 	</a:t>
                      </a:r>
                      <a:r>
                        <a:rPr lang="th-TH" sz="1800" b="1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คุณภาพสินทรัพย์และการป้องกันความเสี่ยง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C9E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 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C9E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C9E9FF"/>
                    </a:solidFill>
                  </a:tcPr>
                </a:tc>
              </a:tr>
              <a:tr h="294210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4.1 	</a:t>
                      </a:r>
                      <a:r>
                        <a:rPr lang="th-TH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อัตราส่วนหนี้ที่ไม่ก่อให้เกิดรายได้ต่อลูกหนี้เงินกู้ทั้งสิ้น </a:t>
                      </a:r>
                      <a:r>
                        <a:rPr lang="th-TH" sz="18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(</a:t>
                      </a:r>
                      <a:r>
                        <a:rPr lang="th-TH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สมาชิกและสหกรณ์อื่น)</a:t>
                      </a:r>
                      <a:endParaRPr lang="en-US" sz="1800" b="0" kern="120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%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≤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0.25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EBF7FF"/>
                    </a:solidFill>
                  </a:tcPr>
                </a:tc>
              </a:tr>
              <a:tr h="147105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4.2 	</a:t>
                      </a:r>
                      <a:r>
                        <a:rPr lang="th-TH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อัตราส่วนสินทรัพย์ถาวรต่อทุนสำรอง</a:t>
                      </a:r>
                      <a:endParaRPr lang="en-US" sz="1800" b="0" kern="120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เท่า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≤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1.00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EBF7FF"/>
                    </a:solidFill>
                  </a:tcPr>
                </a:tc>
              </a:tr>
              <a:tr h="294210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n-US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4.3 	</a:t>
                      </a:r>
                      <a:r>
                        <a:rPr lang="th-TH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อัตราส่วนลูกหนี้เงินกู้ (เฉพาะสมาชิก) ต่อทุนเรือนหุ้น และเงินรับฝาก </a:t>
                      </a:r>
                      <a:r>
                        <a:rPr lang="th-TH" sz="18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(</a:t>
                      </a:r>
                      <a:r>
                        <a:rPr lang="th-TH" sz="18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เฉพาะสมาชิก)</a:t>
                      </a:r>
                      <a:endParaRPr lang="en-US" sz="1800" b="0" kern="120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เท่า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≤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 1.00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50917" marR="50917" marT="0" marB="0">
                    <a:solidFill>
                      <a:srgbClr val="EBF7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5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800" i="1" spc="50" dirty="0" smtClean="0">
                <a:ln w="11430"/>
                <a:effectLst>
                  <a:outerShdw blurRad="76200" dist="50800" dir="5400000" algn="tl" rotWithShape="0">
                    <a:schemeClr val="tx1">
                      <a:lumMod val="50000"/>
                      <a:lumOff val="50000"/>
                      <a:alpha val="65000"/>
                    </a:schemeClr>
                  </a:outerShdw>
                </a:effectLst>
              </a:rPr>
              <a:t>ความหมายของระดับชั้นคุณภาพ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B6E3-EB99-4EBF-B683-B314FCA809C1}" type="slidenum">
              <a:rPr lang="th-TH" smtClean="0"/>
              <a:pPr/>
              <a:t>97</a:t>
            </a:fld>
            <a:endParaRPr lang="th-TH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136763"/>
              </p:ext>
            </p:extLst>
          </p:nvPr>
        </p:nvGraphicFramePr>
        <p:xfrm>
          <a:off x="755576" y="1844824"/>
          <a:ext cx="7632848" cy="4000800"/>
        </p:xfrm>
        <a:graphic>
          <a:graphicData uri="http://schemas.openxmlformats.org/drawingml/2006/table">
            <a:tbl>
              <a:tblPr/>
              <a:tblGrid>
                <a:gridCol w="1584176"/>
                <a:gridCol w="1512168"/>
                <a:gridCol w="453650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spc="-30" dirty="0">
                          <a:solidFill>
                            <a:schemeClr val="tx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ช่วงคะแนน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spc="-30" dirty="0">
                          <a:solidFill>
                            <a:schemeClr val="tx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ชั้นคุณภาพ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spc="-30" dirty="0">
                          <a:solidFill>
                            <a:schemeClr val="tx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ความหมาย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spc="-30" dirty="0"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&gt; 85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36000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BD"/>
                    </a:solidFill>
                  </a:tcPr>
                </a:tc>
                <a:tc>
                  <a:txBody>
                    <a:bodyPr/>
                    <a:lstStyle/>
                    <a:p>
                      <a:pPr marL="623888" indent="0" algn="l">
                        <a:spcAft>
                          <a:spcPts val="0"/>
                        </a:spcAft>
                      </a:pPr>
                      <a:r>
                        <a:rPr lang="en-US" sz="2400" b="1" spc="-30" dirty="0"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A+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b="1" spc="-30" dirty="0"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ดีเยี่ยมเกินความคาดหมาย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B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spc="-30" dirty="0"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&gt; 80 – 85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36000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9B"/>
                    </a:solidFill>
                  </a:tcPr>
                </a:tc>
                <a:tc>
                  <a:txBody>
                    <a:bodyPr/>
                    <a:lstStyle/>
                    <a:p>
                      <a:pPr marL="6238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spc="-30" dirty="0">
                          <a:solidFill>
                            <a:schemeClr val="tx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A</a:t>
                      </a: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b="1" spc="-30" dirty="0"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ดีเยี่ยม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9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spc="-30" dirty="0"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&gt; 75 – 80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36000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BD"/>
                    </a:solidFill>
                  </a:tcPr>
                </a:tc>
                <a:tc>
                  <a:txBody>
                    <a:bodyPr/>
                    <a:lstStyle/>
                    <a:p>
                      <a:pPr marL="6238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spc="-30" dirty="0">
                          <a:solidFill>
                            <a:schemeClr val="tx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B+</a:t>
                      </a: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b="1" spc="-30" dirty="0"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ดี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B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spc="-30" dirty="0"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&gt; 70 – 75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36000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9B"/>
                    </a:solidFill>
                  </a:tcPr>
                </a:tc>
                <a:tc>
                  <a:txBody>
                    <a:bodyPr/>
                    <a:lstStyle/>
                    <a:p>
                      <a:pPr marL="6238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spc="-30" dirty="0">
                          <a:solidFill>
                            <a:schemeClr val="tx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B</a:t>
                      </a: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b="1" spc="-30" dirty="0"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ค่อนข้างดี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9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spc="-30" dirty="0"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&gt; 65 – 70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36000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BD"/>
                    </a:solidFill>
                  </a:tcPr>
                </a:tc>
                <a:tc>
                  <a:txBody>
                    <a:bodyPr/>
                    <a:lstStyle/>
                    <a:p>
                      <a:pPr marL="6238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spc="-30" dirty="0">
                          <a:solidFill>
                            <a:schemeClr val="tx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C+</a:t>
                      </a: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b="1" spc="-30" dirty="0"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สูงกว่าค่าที่ยอมรับได้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B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spc="-30" dirty="0"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&gt; 60 – 65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36000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9B"/>
                    </a:solidFill>
                  </a:tcPr>
                </a:tc>
                <a:tc>
                  <a:txBody>
                    <a:bodyPr/>
                    <a:lstStyle/>
                    <a:p>
                      <a:pPr marL="6238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spc="-30" dirty="0">
                          <a:solidFill>
                            <a:schemeClr val="tx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C</a:t>
                      </a: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b="1" spc="-30" dirty="0"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ค่าที่ยอมรับได้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9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spc="-30" dirty="0"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&gt; 55 – 60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36000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BD"/>
                    </a:solidFill>
                  </a:tcPr>
                </a:tc>
                <a:tc>
                  <a:txBody>
                    <a:bodyPr/>
                    <a:lstStyle/>
                    <a:p>
                      <a:pPr marL="6238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spc="-30" dirty="0">
                          <a:solidFill>
                            <a:schemeClr val="tx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D+</a:t>
                      </a: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b="1" spc="-30" dirty="0"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ต้องใช้ความพยายามในการปรับปรุง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B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spc="-30" dirty="0"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≤</a:t>
                      </a:r>
                      <a:r>
                        <a:rPr lang="en-US" sz="2400" b="1" spc="-30" dirty="0"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 55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36000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9B"/>
                    </a:solidFill>
                  </a:tcPr>
                </a:tc>
                <a:tc>
                  <a:txBody>
                    <a:bodyPr/>
                    <a:lstStyle/>
                    <a:p>
                      <a:pPr marL="6238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spc="-30" dirty="0">
                          <a:solidFill>
                            <a:schemeClr val="tx1"/>
                          </a:solidFill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D</a:t>
                      </a: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b="1" spc="-30" dirty="0">
                          <a:latin typeface="Browallia New" pitchFamily="34" charset="-34"/>
                          <a:ea typeface="Cordia New"/>
                          <a:cs typeface="Browallia New" pitchFamily="34" charset="-34"/>
                        </a:rPr>
                        <a:t>ต้องใช้ความพยายามในการปรับปรุงอย่างมาก</a:t>
                      </a:r>
                      <a:endParaRPr lang="en-US" sz="2400" b="1" dirty="0"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3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2971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EA3B18"/>
            </a:solidFill>
          </a:ln>
        </p:spPr>
        <p:txBody>
          <a:bodyPr/>
          <a:lstStyle/>
          <a:p>
            <a:pPr algn="ctr">
              <a:lnSpc>
                <a:spcPct val="70000"/>
              </a:lnSpc>
              <a:buFontTx/>
              <a:buNone/>
              <a:defRPr/>
            </a:pPr>
            <a:endParaRPr lang="th-TH" sz="9600" dirty="0" smtClean="0">
              <a:solidFill>
                <a:schemeClr val="accent6"/>
              </a:solidFill>
              <a:latin typeface="LilyUPC" pitchFamily="34" charset="-34"/>
              <a:cs typeface="LilyUPC" pitchFamily="34" charset="-34"/>
            </a:endParaRPr>
          </a:p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th-TH" sz="9600" dirty="0" smtClean="0">
                <a:solidFill>
                  <a:schemeClr val="accent6"/>
                </a:solidFill>
                <a:latin typeface="LilyUPC" pitchFamily="34" charset="-34"/>
                <a:cs typeface="LilyUPC" pitchFamily="34" charset="-34"/>
              </a:rPr>
              <a:t>การลงทุน</a:t>
            </a:r>
            <a:endParaRPr lang="th-TH" sz="9600" dirty="0">
              <a:solidFill>
                <a:schemeClr val="accent6"/>
              </a:solidFill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4834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9"/>
          <p:cNvSpPr txBox="1">
            <a:spLocks noChangeArrowheads="1"/>
          </p:cNvSpPr>
          <p:nvPr/>
        </p:nvSpPr>
        <p:spPr bwMode="auto">
          <a:xfrm>
            <a:off x="1" y="0"/>
            <a:ext cx="9109075" cy="6986528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th-TH" sz="4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>
              <a:defRPr/>
            </a:pPr>
            <a:endParaRPr lang="th-TH" sz="7200" b="1" dirty="0" smtClean="0">
              <a:solidFill>
                <a:srgbClr val="FF0000"/>
              </a:solidFill>
              <a:latin typeface="BooK_R-luX [2006]" pitchFamily="2" charset="0"/>
              <a:cs typeface="BooK_R-luX [2006]" pitchFamily="2" charset="0"/>
            </a:endParaRPr>
          </a:p>
          <a:p>
            <a:pPr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857250" indent="-857250">
              <a:buFont typeface="Wingdings" panose="05000000000000000000" pitchFamily="2" charset="2"/>
              <a:buChar char="q"/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defRPr/>
            </a:pPr>
            <a:endParaRPr lang="th-TH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  <a:p>
            <a:pPr>
              <a:defRPr/>
            </a:pPr>
            <a:endParaRPr lang="th-TH" sz="2400" b="1" dirty="0">
              <a:solidFill>
                <a:srgbClr val="0000FF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66531" y="3002226"/>
            <a:ext cx="8280920" cy="28623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6000" b="1" dirty="0" smtClean="0">
                <a:solidFill>
                  <a:schemeClr val="bg1"/>
                </a:solidFill>
                <a:latin typeface="BooK_R-luX [2006]" pitchFamily="2" charset="0"/>
                <a:cs typeface="BooK_R-luX [2006]" pitchFamily="2" charset="0"/>
              </a:rPr>
              <a:t>การลงทุนคือ การนำเงินที่มีอยู่ไปซื้อหลักทรัพย์หรือตราสาร หรือ</a:t>
            </a:r>
          </a:p>
          <a:p>
            <a:r>
              <a:rPr lang="th-TH" sz="6000" b="1" dirty="0" smtClean="0">
                <a:solidFill>
                  <a:schemeClr val="bg1"/>
                </a:solidFill>
                <a:latin typeface="BooK_R-luX [2006]" pitchFamily="2" charset="0"/>
                <a:cs typeface="BooK_R-luX [2006]" pitchFamily="2" charset="0"/>
              </a:rPr>
              <a:t>เงินลงทุน เพื่อให้ได้ผลตอบแทนที่มากกว่าดอกเบี้ยรับจากเงินฝากกับสถาบันการเงิน </a:t>
            </a:r>
            <a:endParaRPr lang="th-TH" sz="6000" b="1" dirty="0">
              <a:solidFill>
                <a:schemeClr val="bg1"/>
              </a:solidFill>
              <a:latin typeface="BooK_R-luX [2006]" pitchFamily="2" charset="0"/>
              <a:cs typeface="BooK_R-luX [2006]" pitchFamily="2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47664" y="764704"/>
            <a:ext cx="6120679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_R-luX [2006]" pitchFamily="2" charset="0"/>
                <a:cs typeface="BooK_R-luX [2006]" pitchFamily="2" charset="0"/>
              </a:rPr>
              <a:t>การลงทุน คืออะไร</a:t>
            </a:r>
            <a:endParaRPr lang="th-TH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_R-luX [2006]" pitchFamily="2" charset="0"/>
              <a:cs typeface="BooK_R-luX [2006]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5998</TotalTime>
  <Words>5520</Words>
  <Application>Microsoft Office PowerPoint</Application>
  <PresentationFormat>นำเสนอทางหน้าจอ (4:3)</PresentationFormat>
  <Paragraphs>1549</Paragraphs>
  <Slides>129</Slides>
  <Notes>8</Notes>
  <HiddenSlides>2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129</vt:i4>
      </vt:variant>
    </vt:vector>
  </HeadingPairs>
  <TitlesOfParts>
    <vt:vector size="131" baseType="lpstr">
      <vt:lpstr>Office Theme</vt:lpstr>
      <vt:lpstr>เอกสาร</vt:lpstr>
      <vt:lpstr>งานนำเสนอ PowerPoint</vt:lpstr>
      <vt:lpstr>งานนำเสนอ PowerPoint</vt:lpstr>
      <vt:lpstr>งานนำเสนอ PowerPoint</vt:lpstr>
      <vt:lpstr>โครงสร้างสหกรณ์และการบริหารจัดการ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โครงสร้างสหกรณ์และการบริหารจัดการ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โครงสร้างทางการเงินและการบริหารการเงินของสหกรณ์</vt:lpstr>
      <vt:lpstr>1.  การบริหารการเงิน  หมายถึงอะไร?</vt:lpstr>
      <vt:lpstr>  ...หมายถึง</vt:lpstr>
      <vt:lpstr>ประสิทธิภาพการจัดหาเงินทุน</vt:lpstr>
      <vt:lpstr>ประสิทธิภาพการใช้เงินทุน</vt:lpstr>
      <vt:lpstr>การบริหารการเงิน</vt:lpstr>
      <vt:lpstr>การบริหารการเงิน (ต่อ)</vt:lpstr>
      <vt:lpstr>การบริหารการเงิน (ต่อ)</vt:lpstr>
      <vt:lpstr>การบริหารการเงิน (ต่อ)</vt:lpstr>
      <vt:lpstr>จุดอ่อน – จุดแข็งของ แหล่งเงินทุน และทางใช้เงินทุนในแต่ละตัว</vt:lpstr>
      <vt:lpstr>งานนำเสนอ PowerPoint</vt:lpstr>
      <vt:lpstr>งานนำเสนอ PowerPoint</vt:lpstr>
      <vt:lpstr>โครงสร้างการบริหารสินทรัพย์ของสหกรณ์ออมทรัพย์(แหล่งที่มาของสินทรัพย์)</vt:lpstr>
      <vt:lpstr>โครงสร้างการบริหารสินทรัพย์ของสหกรณ์ออมทรัพย์(ทางใช้ไปของสินทรัพย์)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การคำนวณต้นทุน</vt:lpstr>
      <vt:lpstr>การคำนวณผลตอบแทน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เกณฑ์วัดความมีประสิทธิภาพทางการเงินของสหกรณ์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2) ระดับการเฝ้าระวังทางการเงินของสหกรณ์ : CFSAWss (Cooperative Financial Serveillance and Warning System : Set Standard)</vt:lpstr>
      <vt:lpstr>การประเมินผล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เกณฑ์มาตรฐานความมั่นคงทางการเงินของสหกรณ์ออมทรัพย์</vt:lpstr>
      <vt:lpstr>งานนำเสนอ PowerPoint</vt:lpstr>
      <vt:lpstr>1. หมวดโครงสร้างทางการเงิน </vt:lpstr>
      <vt:lpstr>1. หมวดโครงสร้างทางการเงิน ต่อ </vt:lpstr>
      <vt:lpstr>2. หมวดสภาพคล่องทางการเงิน</vt:lpstr>
      <vt:lpstr>2. หมวดสภาพคล่องทางการเงิน ต่อ </vt:lpstr>
      <vt:lpstr>3. หมวดประสิทธิภาพการทำรายได้</vt:lpstr>
      <vt:lpstr>4. หมวดคุณภาพสินทรัพย์และการป้องกันความเสี่ยง</vt:lpstr>
      <vt:lpstr>4. หมวดคุณภาพสินทรัพย์และการป้องกันความเสี่ยง ต่อ</vt:lpstr>
      <vt:lpstr>การประเมินอัตราส่วนทางการเงิน   (คะแนนรวม 100 คะแนน)</vt:lpstr>
      <vt:lpstr>เกณฑ์มาตรฐานความมั่นคงทางการเงินของสหกรณ์ออมทรัพย์  (14 อัตราส่วน)</vt:lpstr>
      <vt:lpstr>ความหมายของระดับชั้นคุณภาพ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ด้านสมาชิกสหกรณ์</vt:lpstr>
      <vt:lpstr>ด้านการบริหารจัดการสหกรณ์</vt:lpstr>
      <vt:lpstr>ด้านการกำกับควบคุมสหกรณ์</vt:lpstr>
      <vt:lpstr>ด้านกรรมการ ฝ่ายจัดการ </vt:lpstr>
      <vt:lpstr>ด้านการบริหารเงินทุนสหกรณ์</vt:lpstr>
      <vt:lpstr>งานนำเสนอ PowerPoint</vt:lpstr>
      <vt:lpstr>งานนำเสนอ PowerPoint</vt:lpstr>
      <vt:lpstr>การบริหารความเสี่ยงของสหกรณ์ออมทรัพย์</vt:lpstr>
      <vt:lpstr>งานนำเสนอ PowerPoint</vt:lpstr>
      <vt:lpstr>กรรมการควรรู้...อะไร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areerat</dc:creator>
  <cp:lastModifiedBy>ธานี ก่อบุญ</cp:lastModifiedBy>
  <cp:revision>414</cp:revision>
  <cp:lastPrinted>2018-11-03T04:49:26Z</cp:lastPrinted>
  <dcterms:created xsi:type="dcterms:W3CDTF">2015-01-15T07:03:00Z</dcterms:created>
  <dcterms:modified xsi:type="dcterms:W3CDTF">2026-06-24T10:50:45Z</dcterms:modified>
</cp:coreProperties>
</file>